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entation.xml" ContentType="application/vnd.openxmlformats-officedocument.presentationml.presentation.main+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3.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578" r:id="rId2"/>
    <p:sldId id="580" r:id="rId3"/>
    <p:sldId id="563" r:id="rId4"/>
    <p:sldId id="581" r:id="rId5"/>
    <p:sldId id="318" r:id="rId6"/>
    <p:sldId id="319" r:id="rId7"/>
    <p:sldId id="320" r:id="rId8"/>
    <p:sldId id="321" r:id="rId9"/>
    <p:sldId id="298" r:id="rId10"/>
    <p:sldId id="294" r:id="rId11"/>
    <p:sldId id="295" r:id="rId12"/>
    <p:sldId id="296" r:id="rId13"/>
    <p:sldId id="297" r:id="rId14"/>
    <p:sldId id="299" r:id="rId15"/>
    <p:sldId id="322" r:id="rId16"/>
    <p:sldId id="323" r:id="rId17"/>
    <p:sldId id="309" r:id="rId18"/>
    <p:sldId id="533" r:id="rId19"/>
    <p:sldId id="312" r:id="rId20"/>
    <p:sldId id="538" r:id="rId21"/>
  </p:sldIdLst>
  <p:sldSz cx="9144000" cy="6858000" type="screen4x3"/>
  <p:notesSz cx="6858000" cy="9144000"/>
  <p:defaultTextStyle>
    <a:defPPr>
      <a:defRPr lang="en-US"/>
    </a:defPPr>
    <a:lvl1pPr algn="l" rtl="0" fontAlgn="base">
      <a:spcBef>
        <a:spcPct val="0"/>
      </a:spcBef>
      <a:spcAft>
        <a:spcPct val="0"/>
      </a:spcAft>
      <a:defRPr sz="1600" kern="1200">
        <a:solidFill>
          <a:schemeClr val="tx1"/>
        </a:solidFill>
        <a:latin typeface="Verdana" pitchFamily="34" charset="0"/>
        <a:ea typeface="+mn-ea"/>
        <a:cs typeface="+mn-cs"/>
      </a:defRPr>
    </a:lvl1pPr>
    <a:lvl2pPr marL="457200" algn="l" rtl="0" fontAlgn="base">
      <a:spcBef>
        <a:spcPct val="0"/>
      </a:spcBef>
      <a:spcAft>
        <a:spcPct val="0"/>
      </a:spcAft>
      <a:defRPr sz="1600" kern="1200">
        <a:solidFill>
          <a:schemeClr val="tx1"/>
        </a:solidFill>
        <a:latin typeface="Verdana" pitchFamily="34" charset="0"/>
        <a:ea typeface="+mn-ea"/>
        <a:cs typeface="+mn-cs"/>
      </a:defRPr>
    </a:lvl2pPr>
    <a:lvl3pPr marL="914400" algn="l" rtl="0" fontAlgn="base">
      <a:spcBef>
        <a:spcPct val="0"/>
      </a:spcBef>
      <a:spcAft>
        <a:spcPct val="0"/>
      </a:spcAft>
      <a:defRPr sz="1600" kern="1200">
        <a:solidFill>
          <a:schemeClr val="tx1"/>
        </a:solidFill>
        <a:latin typeface="Verdana" pitchFamily="34" charset="0"/>
        <a:ea typeface="+mn-ea"/>
        <a:cs typeface="+mn-cs"/>
      </a:defRPr>
    </a:lvl3pPr>
    <a:lvl4pPr marL="1371600" algn="l" rtl="0" fontAlgn="base">
      <a:spcBef>
        <a:spcPct val="0"/>
      </a:spcBef>
      <a:spcAft>
        <a:spcPct val="0"/>
      </a:spcAft>
      <a:defRPr sz="1600" kern="1200">
        <a:solidFill>
          <a:schemeClr val="tx1"/>
        </a:solidFill>
        <a:latin typeface="Verdana" pitchFamily="34" charset="0"/>
        <a:ea typeface="+mn-ea"/>
        <a:cs typeface="+mn-cs"/>
      </a:defRPr>
    </a:lvl4pPr>
    <a:lvl5pPr marL="1828800" algn="l" rtl="0" fontAlgn="base">
      <a:spcBef>
        <a:spcPct val="0"/>
      </a:spcBef>
      <a:spcAft>
        <a:spcPct val="0"/>
      </a:spcAft>
      <a:defRPr sz="1600" kern="1200">
        <a:solidFill>
          <a:schemeClr val="tx1"/>
        </a:solidFill>
        <a:latin typeface="Verdana" pitchFamily="34" charset="0"/>
        <a:ea typeface="+mn-ea"/>
        <a:cs typeface="+mn-cs"/>
      </a:defRPr>
    </a:lvl5pPr>
    <a:lvl6pPr marL="2286000" algn="l" defTabSz="914400" rtl="0" eaLnBrk="1" latinLnBrk="0" hangingPunct="1">
      <a:defRPr sz="1600" kern="1200">
        <a:solidFill>
          <a:schemeClr val="tx1"/>
        </a:solidFill>
        <a:latin typeface="Verdana" pitchFamily="34" charset="0"/>
        <a:ea typeface="+mn-ea"/>
        <a:cs typeface="+mn-cs"/>
      </a:defRPr>
    </a:lvl6pPr>
    <a:lvl7pPr marL="2743200" algn="l" defTabSz="914400" rtl="0" eaLnBrk="1" latinLnBrk="0" hangingPunct="1">
      <a:defRPr sz="1600" kern="1200">
        <a:solidFill>
          <a:schemeClr val="tx1"/>
        </a:solidFill>
        <a:latin typeface="Verdana" pitchFamily="34" charset="0"/>
        <a:ea typeface="+mn-ea"/>
        <a:cs typeface="+mn-cs"/>
      </a:defRPr>
    </a:lvl7pPr>
    <a:lvl8pPr marL="3200400" algn="l" defTabSz="914400" rtl="0" eaLnBrk="1" latinLnBrk="0" hangingPunct="1">
      <a:defRPr sz="1600" kern="1200">
        <a:solidFill>
          <a:schemeClr val="tx1"/>
        </a:solidFill>
        <a:latin typeface="Verdana" pitchFamily="34" charset="0"/>
        <a:ea typeface="+mn-ea"/>
        <a:cs typeface="+mn-cs"/>
      </a:defRPr>
    </a:lvl8pPr>
    <a:lvl9pPr marL="3657600" algn="l" defTabSz="914400" rtl="0" eaLnBrk="1" latinLnBrk="0" hangingPunct="1">
      <a:defRPr sz="1600"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66"/>
    <a:srgbClr val="000099"/>
    <a:srgbClr val="0000FF"/>
    <a:srgbClr val="FFFF00"/>
    <a:srgbClr val="FFCC66"/>
    <a:srgbClr val="FF99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914"/>
    <p:restoredTop sz="86662" autoAdjust="0"/>
  </p:normalViewPr>
  <p:slideViewPr>
    <p:cSldViewPr>
      <p:cViewPr varScale="1">
        <p:scale>
          <a:sx n="96" d="100"/>
          <a:sy n="96" d="100"/>
        </p:scale>
        <p:origin x="1632" y="7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varScale="1">
      <p:scale>
        <a:sx n="1" d="1"/>
        <a:sy n="1" d="1"/>
      </p:scale>
      <p:origin x="0" y="-3822"/>
    </p:cViewPr>
  </p:sorterViewPr>
  <p:notesViewPr>
    <p:cSldViewPr>
      <p:cViewPr varScale="1">
        <p:scale>
          <a:sx n="84" d="100"/>
          <a:sy n="84" d="100"/>
        </p:scale>
        <p:origin x="313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openxmlformats.org/officeDocument/2006/relationships/customXml" Target="../customXml/item3.xml"/></Relationships>
</file>

<file path=ppt/_rels/viewProps.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5.xml"/><Relationship Id="rId1"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endParaRPr lang="en-US" dirty="0">
              <a:latin typeface="Arial" panose="020B0604020202020204" pitchFamily="34" charset="0"/>
            </a:endParaRPr>
          </a:p>
        </p:txBody>
      </p:sp>
      <p:sp>
        <p:nvSpPr>
          <p:cNvPr id="317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dirty="0">
              <a:latin typeface="Arial" panose="020B0604020202020204" pitchFamily="34" charset="0"/>
            </a:endParaRPr>
          </a:p>
        </p:txBody>
      </p:sp>
      <p:sp>
        <p:nvSpPr>
          <p:cNvPr id="317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37C27BC0-8C83-44A3-81E0-45528917B0E0}" type="slidenum">
              <a:rPr lang="en-US">
                <a:latin typeface="Arial" panose="020B0604020202020204" pitchFamily="34" charset="0"/>
              </a:rPr>
              <a:pPr>
                <a:defRPr/>
              </a:pPr>
              <a:t>‹#›</a:t>
            </a:fld>
            <a:endParaRPr lang="en-US" dirty="0">
              <a:latin typeface="Arial" panose="020B0604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Key Message: </a:t>
            </a:r>
          </a:p>
          <a:p>
            <a:pPr lvl="0"/>
            <a:r>
              <a:rPr lang="en-US" noProof="0" dirty="0"/>
              <a:t>Est. Presentation Time:    minute(s)</a:t>
            </a:r>
          </a:p>
          <a:p>
            <a:pPr lvl="0"/>
            <a:r>
              <a:rPr lang="en-US" noProof="0" dirty="0"/>
              <a:t>Explanation of Cues/Builds: </a:t>
            </a:r>
          </a:p>
          <a:p>
            <a:pPr lvl="0"/>
            <a:r>
              <a:rPr lang="en-US" noProof="0" dirty="0"/>
              <a:t>Suggested Comments: </a:t>
            </a:r>
          </a:p>
          <a:p>
            <a:pPr lvl="0"/>
            <a:r>
              <a:rPr lang="en-US" noProof="0" dirty="0"/>
              <a:t>Suggested Questions: </a:t>
            </a:r>
          </a:p>
          <a:p>
            <a:pPr lvl="0"/>
            <a:r>
              <a:rPr lang="en-US" noProof="0" dirty="0"/>
              <a:t>Additional Information: </a:t>
            </a:r>
          </a:p>
          <a:p>
            <a:pPr lvl="0"/>
            <a:r>
              <a:rPr lang="en-US" noProof="0" dirty="0"/>
              <a:t>Possible Problems: None</a:t>
            </a:r>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anose="020B0604020202020204" pitchFamily="34" charset="0"/>
              </a:defRPr>
            </a:lvl1pPr>
          </a:lstStyle>
          <a:p>
            <a:pPr>
              <a:defRPr/>
            </a:pPr>
            <a:fld id="{D3AA1005-96A5-4CE0-97A3-E1B7A70FFA11}" type="slidenum">
              <a:rPr lang="en-US" smtClean="0"/>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742950" indent="-285750" algn="l" rtl="0" eaLnBrk="0" fontAlgn="base" hangingPunct="0">
      <a:spcBef>
        <a:spcPct val="30000"/>
      </a:spcBef>
      <a:spcAft>
        <a:spcPct val="0"/>
      </a:spcAft>
      <a:defRPr sz="1200" kern="1200">
        <a:solidFill>
          <a:schemeClr val="tx1"/>
        </a:solidFill>
        <a:latin typeface="Verdana" pitchFamily="34" charset="0"/>
        <a:ea typeface="+mn-ea"/>
        <a:cs typeface="+mn-cs"/>
      </a:defRPr>
    </a:lvl2pPr>
    <a:lvl3pPr marL="11430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3pPr>
    <a:lvl4pPr marL="16002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4pPr>
    <a:lvl5pPr marL="2057400" indent="-228600" algn="l" rtl="0" eaLnBrk="0" fontAlgn="base" hangingPunct="0">
      <a:spcBef>
        <a:spcPct val="30000"/>
      </a:spcBef>
      <a:spcAft>
        <a:spcPct val="0"/>
      </a:spcAft>
      <a:defRPr sz="1200" kern="1200">
        <a:solidFill>
          <a:schemeClr val="tx1"/>
        </a:solidFill>
        <a:latin typeface="Verdan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BDDB975D-CE38-4717-A7CB-ABB3FC5B4D69}" type="slidenum">
              <a:rPr lang="en-US"/>
              <a:pPr/>
              <a:t>1</a:t>
            </a:fld>
            <a:endParaRPr lang="en-US" dirty="0"/>
          </a:p>
        </p:txBody>
      </p:sp>
      <p:sp>
        <p:nvSpPr>
          <p:cNvPr id="139267" name="Rectangle 2"/>
          <p:cNvSpPr>
            <a:spLocks noGrp="1" noRot="1" noChangeAspect="1" noChangeArrowheads="1" noTextEdit="1"/>
          </p:cNvSpPr>
          <p:nvPr>
            <p:ph type="sldImg"/>
          </p:nvPr>
        </p:nvSpPr>
        <p:spPr>
          <a:xfrm>
            <a:off x="1108075" y="654050"/>
            <a:ext cx="4646613" cy="3484563"/>
          </a:xfrm>
          <a:ln/>
        </p:spPr>
      </p:sp>
      <p:sp>
        <p:nvSpPr>
          <p:cNvPr id="139268" name="Rectangle 3"/>
          <p:cNvSpPr>
            <a:spLocks noGrp="1" noChangeArrowheads="1"/>
          </p:cNvSpPr>
          <p:nvPr>
            <p:ph type="body" idx="1"/>
          </p:nvPr>
        </p:nvSpPr>
        <p:spPr>
          <a:xfrm>
            <a:off x="609600" y="4356100"/>
            <a:ext cx="5638800" cy="4138613"/>
          </a:xfrm>
          <a:noFill/>
          <a:ln/>
        </p:spPr>
        <p:txBody>
          <a:bodyPr/>
          <a:lstStyle/>
          <a:p>
            <a:pPr eaLnBrk="1" hangingPunct="1"/>
            <a:r>
              <a:rPr lang="en-US" b="1" dirty="0"/>
              <a:t>Key Message: </a:t>
            </a:r>
            <a:r>
              <a:rPr lang="en-US" dirty="0"/>
              <a:t>Course opening</a:t>
            </a:r>
            <a:endParaRPr lang="en-US" b="1" dirty="0"/>
          </a:p>
          <a:p>
            <a:pPr eaLnBrk="1" hangingPunct="1"/>
            <a:r>
              <a:rPr lang="en-US" b="1" dirty="0"/>
              <a:t>Est. Presentation Time: </a:t>
            </a:r>
            <a:r>
              <a:rPr lang="en-US" dirty="0"/>
              <a:t>As needed</a:t>
            </a:r>
          </a:p>
          <a:p>
            <a:pPr eaLnBrk="1" hangingPunct="1"/>
            <a:r>
              <a:rPr lang="en-US" b="1" dirty="0"/>
              <a:t>Explanation of Cues/Builds: </a:t>
            </a:r>
            <a:r>
              <a:rPr lang="en-US" dirty="0"/>
              <a:t>None</a:t>
            </a:r>
          </a:p>
          <a:p>
            <a:pPr eaLnBrk="1" hangingPunct="1"/>
            <a:r>
              <a:rPr lang="en-US" b="1" dirty="0"/>
              <a:t>Suggested Comments: </a:t>
            </a:r>
            <a:r>
              <a:rPr lang="en-US" dirty="0"/>
              <a:t>Good morning. I would like to welcome you to the Work Zone Strategies Training Course. My name is (next slide) and I will be your instructor today. </a:t>
            </a:r>
          </a:p>
          <a:p>
            <a:pPr eaLnBrk="1" hangingPunct="1"/>
            <a:r>
              <a:rPr lang="en-US" b="1" dirty="0"/>
              <a:t>Suggested Questions: </a:t>
            </a:r>
            <a:r>
              <a:rPr lang="en-US" dirty="0"/>
              <a:t>Why are we here?</a:t>
            </a:r>
            <a:endParaRPr lang="en-US" b="1" dirty="0"/>
          </a:p>
          <a:p>
            <a:pPr eaLnBrk="1" hangingPunct="1"/>
            <a:r>
              <a:rPr lang="en-US" b="1" dirty="0">
                <a:cs typeface="Arial" charset="0"/>
              </a:rPr>
              <a:t>Possible Problems: </a:t>
            </a:r>
            <a:r>
              <a:rPr lang="en-US" dirty="0">
                <a:cs typeface="Arial" charset="0"/>
              </a:rPr>
              <a:t>None</a:t>
            </a:r>
          </a:p>
          <a:p>
            <a:pPr eaLnBrk="1" hangingPunct="1"/>
            <a:endParaRPr lang="en-US" sz="1800" dirty="0">
              <a:cs typeface="Arial" charset="0"/>
            </a:endParaRPr>
          </a:p>
        </p:txBody>
      </p:sp>
    </p:spTree>
    <p:extLst>
      <p:ext uri="{BB962C8B-B14F-4D97-AF65-F5344CB8AC3E}">
        <p14:creationId xmlns:p14="http://schemas.microsoft.com/office/powerpoint/2010/main" val="2663370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AAD34450-4F0B-49C5-ACE0-2707AA8B2A07}" type="slidenum">
              <a:rPr lang="en-US" smtClean="0"/>
              <a:pPr/>
              <a:t>10</a:t>
            </a:fld>
            <a:endParaRPr lang="en-US" dirty="0"/>
          </a:p>
        </p:txBody>
      </p:sp>
      <p:sp>
        <p:nvSpPr>
          <p:cNvPr id="32771" name="Rectangle 2"/>
          <p:cNvSpPr>
            <a:spLocks noGrp="1" noRot="1" noChangeAspect="1" noChangeArrowheads="1" noTextEdit="1"/>
          </p:cNvSpPr>
          <p:nvPr>
            <p:ph type="sldImg"/>
          </p:nvPr>
        </p:nvSpPr>
        <p:spPr>
          <a:xfrm>
            <a:off x="1112838" y="695325"/>
            <a:ext cx="4646612" cy="3484563"/>
          </a:xfrm>
          <a:ln/>
        </p:spPr>
      </p:sp>
      <p:sp>
        <p:nvSpPr>
          <p:cNvPr id="32772" name="Rectangle 3"/>
          <p:cNvSpPr>
            <a:spLocks noGrp="1" noChangeArrowheads="1"/>
          </p:cNvSpPr>
          <p:nvPr>
            <p:ph type="body" idx="1"/>
          </p:nvPr>
        </p:nvSpPr>
        <p:spPr>
          <a:xfrm>
            <a:off x="914400" y="4495800"/>
            <a:ext cx="5562600" cy="4283075"/>
          </a:xfrm>
          <a:ln/>
        </p:spPr>
        <p:txBody>
          <a:bodyPr/>
          <a:lstStyle/>
          <a:p>
            <a:pPr>
              <a:defRPr/>
            </a:pPr>
            <a:r>
              <a:rPr lang="en-US" sz="1050" b="1" dirty="0"/>
              <a:t>Key Message: </a:t>
            </a:r>
            <a:r>
              <a:rPr lang="en-US" sz="1050" dirty="0"/>
              <a:t>Introduction of participants</a:t>
            </a:r>
            <a:endParaRPr lang="en-US" sz="1050" b="1" dirty="0"/>
          </a:p>
          <a:p>
            <a:pPr>
              <a:defRPr/>
            </a:pPr>
            <a:r>
              <a:rPr lang="en-US" sz="1050" b="1" dirty="0"/>
              <a:t>Est. Presentation Time:  </a:t>
            </a:r>
            <a:r>
              <a:rPr lang="en-US" sz="1050" dirty="0"/>
              <a:t>Depending on the number of participants</a:t>
            </a:r>
          </a:p>
          <a:p>
            <a:pPr>
              <a:defRPr/>
            </a:pPr>
            <a:r>
              <a:rPr lang="en-US" sz="1050" b="1" dirty="0"/>
              <a:t>Explanation of Cues/Builds: </a:t>
            </a:r>
            <a:r>
              <a:rPr lang="en-US" sz="1050" dirty="0"/>
              <a:t>None</a:t>
            </a:r>
          </a:p>
          <a:p>
            <a:pPr>
              <a:defRPr/>
            </a:pPr>
            <a:r>
              <a:rPr lang="en-US" sz="1050" b="1" dirty="0"/>
              <a:t>Suggested Comments: </a:t>
            </a:r>
            <a:r>
              <a:rPr lang="en-US" sz="1050" dirty="0"/>
              <a:t>Please tell your name, who you work for, the city and state where you work and the type of work you do.</a:t>
            </a:r>
            <a:endParaRPr lang="en-US" sz="1050" b="1" dirty="0"/>
          </a:p>
          <a:p>
            <a:pPr>
              <a:defRPr/>
            </a:pPr>
            <a:r>
              <a:rPr lang="en-US" sz="1050" b="1" dirty="0"/>
              <a:t>Suggested Questions: </a:t>
            </a:r>
            <a:r>
              <a:rPr lang="en-US" sz="1050" dirty="0"/>
              <a:t>None</a:t>
            </a:r>
          </a:p>
          <a:p>
            <a:pPr>
              <a:defRPr/>
            </a:pPr>
            <a:r>
              <a:rPr lang="en-US" sz="1050" b="1" dirty="0"/>
              <a:t>Additional Information: </a:t>
            </a:r>
            <a:r>
              <a:rPr lang="en-US" sz="1050" dirty="0"/>
              <a:t>This is important, to know the experience of those in the class. Do not skip it!</a:t>
            </a:r>
            <a:endParaRPr lang="en-US" sz="1050" b="1" dirty="0"/>
          </a:p>
          <a:p>
            <a:pPr>
              <a:defRPr/>
            </a:pPr>
            <a:r>
              <a:rPr lang="en-US" sz="1050" b="1" dirty="0"/>
              <a:t>Possible Problems: </a:t>
            </a:r>
            <a:r>
              <a:rPr lang="en-US" sz="1050" dirty="0"/>
              <a:t>Keep this moving. If a student starts to ramble, point to the next person and move on. </a:t>
            </a:r>
          </a:p>
          <a:p>
            <a:pPr eaLnBrk="1" hangingPunct="1">
              <a:defRPr/>
            </a:pPr>
            <a:endParaRPr lang="en-US" sz="900" dirty="0"/>
          </a:p>
        </p:txBody>
      </p:sp>
    </p:spTree>
    <p:extLst>
      <p:ext uri="{BB962C8B-B14F-4D97-AF65-F5344CB8AC3E}">
        <p14:creationId xmlns:p14="http://schemas.microsoft.com/office/powerpoint/2010/main" val="3646814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4D6EAE04-017E-47DE-8DB8-C72E92D1CFF9}" type="slidenum">
              <a:rPr lang="en-US" smtClean="0"/>
              <a:pPr/>
              <a:t>11</a:t>
            </a:fld>
            <a:endParaRPr lang="en-US" dirty="0"/>
          </a:p>
        </p:txBody>
      </p:sp>
      <p:sp>
        <p:nvSpPr>
          <p:cNvPr id="33795" name="Rectangle 2"/>
          <p:cNvSpPr>
            <a:spLocks noGrp="1" noRot="1" noChangeAspect="1" noChangeArrowheads="1" noTextEdit="1"/>
          </p:cNvSpPr>
          <p:nvPr>
            <p:ph type="sldImg"/>
          </p:nvPr>
        </p:nvSpPr>
        <p:spPr>
          <a:xfrm>
            <a:off x="1112838" y="695325"/>
            <a:ext cx="4646612" cy="3484563"/>
          </a:xfrm>
          <a:ln/>
        </p:spPr>
      </p:sp>
      <p:sp>
        <p:nvSpPr>
          <p:cNvPr id="33796" name="Rectangle 3"/>
          <p:cNvSpPr>
            <a:spLocks noGrp="1" noChangeArrowheads="1"/>
          </p:cNvSpPr>
          <p:nvPr>
            <p:ph type="body" idx="1"/>
          </p:nvPr>
        </p:nvSpPr>
        <p:spPr>
          <a:xfrm>
            <a:off x="609600" y="4419600"/>
            <a:ext cx="5791200" cy="4283075"/>
          </a:xfrm>
          <a:noFill/>
          <a:ln/>
        </p:spPr>
        <p:txBody>
          <a:bodyPr/>
          <a:lstStyle/>
          <a:p>
            <a:r>
              <a:rPr lang="en-US" b="1" dirty="0"/>
              <a:t>Key Message: </a:t>
            </a:r>
            <a:r>
              <a:rPr lang="en-US" dirty="0"/>
              <a:t>Introduce yourself</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As I said earlier, my name is _______. I have been teaching for ATSSA for ___ years. I got my experience working for _____ where I worked for __ years. You may call me by my first name. </a:t>
            </a:r>
            <a:endParaRPr lang="en-US" b="1" dirty="0"/>
          </a:p>
          <a:p>
            <a:r>
              <a:rPr lang="en-US" b="1" dirty="0"/>
              <a:t>Suggested Questions: </a:t>
            </a:r>
            <a:r>
              <a:rPr lang="en-US" dirty="0"/>
              <a:t>None</a:t>
            </a:r>
          </a:p>
          <a:p>
            <a:r>
              <a:rPr lang="en-US" b="1" dirty="0"/>
              <a:t>Additional Information: </a:t>
            </a:r>
            <a:r>
              <a:rPr lang="en-US" dirty="0"/>
              <a:t>The purpose of this is to establish credibility as an instructor. Limit the experience listed to things related to work zone safety.</a:t>
            </a:r>
            <a:endParaRPr lang="en-US" b="1" dirty="0"/>
          </a:p>
          <a:p>
            <a:r>
              <a:rPr lang="en-US" b="1" dirty="0"/>
              <a:t>Possible Problems: </a:t>
            </a:r>
            <a:r>
              <a:rPr lang="en-US" dirty="0"/>
              <a:t>Too much of a resume here may create the impression that you are above your audience and may be a barrier to communication. Say that you welcome questions.</a:t>
            </a:r>
          </a:p>
          <a:p>
            <a:pPr eaLnBrk="1" hangingPunct="1"/>
            <a:endParaRPr lang="en-US" dirty="0"/>
          </a:p>
        </p:txBody>
      </p:sp>
    </p:spTree>
    <p:extLst>
      <p:ext uri="{BB962C8B-B14F-4D97-AF65-F5344CB8AC3E}">
        <p14:creationId xmlns:p14="http://schemas.microsoft.com/office/powerpoint/2010/main" val="3946165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D6218B38-C16E-44A4-BCED-EE298F561E47}" type="slidenum">
              <a:rPr lang="en-US" smtClean="0"/>
              <a:pPr/>
              <a:t>12</a:t>
            </a:fld>
            <a:endParaRPr lang="en-US" dirty="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r>
              <a:rPr lang="en-US" b="1" dirty="0"/>
              <a:t>Key Message: </a:t>
            </a:r>
            <a:r>
              <a:rPr lang="en-US" dirty="0"/>
              <a:t>Housekeeping rules</a:t>
            </a:r>
            <a:endParaRPr lang="en-US" b="1" dirty="0"/>
          </a:p>
          <a:p>
            <a:r>
              <a:rPr lang="en-US" b="1" dirty="0"/>
              <a:t>Est. Presentation Time: </a:t>
            </a:r>
            <a:r>
              <a:rPr lang="en-US" dirty="0"/>
              <a:t>Less than 1</a:t>
            </a:r>
            <a:r>
              <a:rPr lang="en-US" b="1" dirty="0"/>
              <a:t> </a:t>
            </a:r>
            <a:r>
              <a:rPr lang="en-US" dirty="0"/>
              <a:t>minute(s)</a:t>
            </a:r>
            <a:endParaRPr lang="en-US" b="1" dirty="0"/>
          </a:p>
          <a:p>
            <a:r>
              <a:rPr lang="en-US" b="1" dirty="0"/>
              <a:t>Explanation of Cues/Builds: </a:t>
            </a:r>
            <a:r>
              <a:rPr lang="en-US" dirty="0"/>
              <a:t>None</a:t>
            </a:r>
          </a:p>
          <a:p>
            <a:r>
              <a:rPr lang="en-US" b="1" dirty="0"/>
              <a:t>Suggested Comments: </a:t>
            </a:r>
            <a:r>
              <a:rPr lang="en-US" dirty="0"/>
              <a:t>Self explanatory</a:t>
            </a:r>
            <a:endParaRPr lang="en-US" b="1" dirty="0"/>
          </a:p>
          <a:p>
            <a:r>
              <a:rPr lang="en-US" b="1" dirty="0"/>
              <a:t>Suggested Questions: </a:t>
            </a:r>
            <a:r>
              <a:rPr lang="en-US" dirty="0"/>
              <a:t>None</a:t>
            </a:r>
          </a:p>
          <a:p>
            <a:r>
              <a:rPr lang="en-US" b="1" dirty="0"/>
              <a:t>Additional Information: </a:t>
            </a:r>
            <a:r>
              <a:rPr lang="en-US" dirty="0"/>
              <a:t>Make sure you go through the emergency exit procedures. This reinforces safety!</a:t>
            </a:r>
            <a:endParaRPr lang="en-US" b="1" dirty="0"/>
          </a:p>
          <a:p>
            <a:r>
              <a:rPr lang="en-US" b="1" dirty="0"/>
              <a:t>Possible Problems: </a:t>
            </a:r>
            <a:r>
              <a:rPr lang="en-US" dirty="0"/>
              <a:t>If lunch is provided, change the slide as needed.</a:t>
            </a:r>
          </a:p>
          <a:p>
            <a:pPr eaLnBrk="1" hangingPunct="1"/>
            <a:endParaRPr lang="en-US" dirty="0"/>
          </a:p>
        </p:txBody>
      </p:sp>
    </p:spTree>
    <p:extLst>
      <p:ext uri="{BB962C8B-B14F-4D97-AF65-F5344CB8AC3E}">
        <p14:creationId xmlns:p14="http://schemas.microsoft.com/office/powerpoint/2010/main" val="1600052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08BB2DB3-A2D3-40FB-9268-1C59E1D4D29E}" type="slidenum">
              <a:rPr lang="en-US" smtClean="0"/>
              <a:pPr/>
              <a:t>13</a:t>
            </a:fld>
            <a:endParaRPr lang="en-US" dirty="0"/>
          </a:p>
        </p:txBody>
      </p:sp>
      <p:sp>
        <p:nvSpPr>
          <p:cNvPr id="35843" name="Rectangle 2"/>
          <p:cNvSpPr>
            <a:spLocks noGrp="1" noRot="1" noChangeAspect="1" noChangeArrowheads="1" noTextEdit="1"/>
          </p:cNvSpPr>
          <p:nvPr>
            <p:ph type="sldImg"/>
          </p:nvPr>
        </p:nvSpPr>
        <p:spPr>
          <a:xfrm>
            <a:off x="1108075" y="654050"/>
            <a:ext cx="4646613" cy="3484563"/>
          </a:xfrm>
          <a:ln/>
        </p:spPr>
      </p:sp>
      <p:sp>
        <p:nvSpPr>
          <p:cNvPr id="35844" name="Rectangle 3"/>
          <p:cNvSpPr>
            <a:spLocks noGrp="1" noChangeArrowheads="1"/>
          </p:cNvSpPr>
          <p:nvPr>
            <p:ph type="body" idx="1"/>
          </p:nvPr>
        </p:nvSpPr>
        <p:spPr>
          <a:xfrm>
            <a:off x="838200" y="4356100"/>
            <a:ext cx="5562600" cy="4138613"/>
          </a:xfrm>
          <a:noFill/>
          <a:ln/>
        </p:spPr>
        <p:txBody>
          <a:bodyPr/>
          <a:lstStyle/>
          <a:p>
            <a:r>
              <a:rPr lang="en-US" b="1" dirty="0"/>
              <a:t>Key Message: </a:t>
            </a:r>
            <a:r>
              <a:rPr lang="en-US" dirty="0"/>
              <a:t>Discuss length of course</a:t>
            </a:r>
            <a:endParaRPr lang="en-US" b="1" dirty="0"/>
          </a:p>
          <a:p>
            <a:r>
              <a:rPr lang="en-US" b="1" dirty="0"/>
              <a:t>Est. Presentation Time: </a:t>
            </a:r>
            <a:r>
              <a:rPr lang="en-US" dirty="0"/>
              <a:t>Less than 1 minute(s)</a:t>
            </a:r>
            <a:endParaRPr lang="en-US" b="1" dirty="0"/>
          </a:p>
          <a:p>
            <a:r>
              <a:rPr lang="en-US" b="1" dirty="0"/>
              <a:t>Explanation of Cues/Builds: </a:t>
            </a:r>
            <a:r>
              <a:rPr lang="en-US" dirty="0"/>
              <a:t>None</a:t>
            </a:r>
          </a:p>
          <a:p>
            <a:r>
              <a:rPr lang="en-US" b="1" dirty="0"/>
              <a:t>Suggested Comments: </a:t>
            </a:r>
            <a:r>
              <a:rPr lang="en-US" dirty="0"/>
              <a:t>Self explanatory</a:t>
            </a:r>
          </a:p>
          <a:p>
            <a:r>
              <a:rPr lang="en-US" b="1" dirty="0"/>
              <a:t>Suggested Questions: </a:t>
            </a:r>
            <a:r>
              <a:rPr lang="en-US" dirty="0"/>
              <a:t>None</a:t>
            </a:r>
          </a:p>
          <a:p>
            <a:r>
              <a:rPr lang="en-US" b="1" dirty="0"/>
              <a:t>Additional Information: </a:t>
            </a:r>
            <a:r>
              <a:rPr lang="en-US" dirty="0"/>
              <a:t>The class schedule is flexible! Depending on your experience, you may be able to cover the material in less time. Do not feel obligated to stretch the material through the ending time. Timing should be based on your audience’s experience.</a:t>
            </a:r>
          </a:p>
          <a:p>
            <a:r>
              <a:rPr lang="en-US" b="1" dirty="0"/>
              <a:t>Possible Problems: </a:t>
            </a:r>
            <a:r>
              <a:rPr lang="en-US" dirty="0"/>
              <a:t>None</a:t>
            </a:r>
          </a:p>
        </p:txBody>
      </p:sp>
    </p:spTree>
    <p:extLst>
      <p:ext uri="{BB962C8B-B14F-4D97-AF65-F5344CB8AC3E}">
        <p14:creationId xmlns:p14="http://schemas.microsoft.com/office/powerpoint/2010/main" val="3900358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7C62298-2302-474E-A5B8-BB9F17D3ECEE}" type="slidenum">
              <a:rPr lang="en-US" smtClean="0"/>
              <a:pPr/>
              <a:t>14</a:t>
            </a:fld>
            <a:endParaRPr lang="en-US" dirty="0"/>
          </a:p>
        </p:txBody>
      </p:sp>
      <p:sp>
        <p:nvSpPr>
          <p:cNvPr id="36867" name="Rectangle 2"/>
          <p:cNvSpPr>
            <a:spLocks noGrp="1" noRot="1" noChangeAspect="1" noChangeArrowheads="1" noTextEdit="1"/>
          </p:cNvSpPr>
          <p:nvPr>
            <p:ph type="sldImg"/>
          </p:nvPr>
        </p:nvSpPr>
        <p:spPr>
          <a:xfrm>
            <a:off x="1257300" y="696913"/>
            <a:ext cx="4341813" cy="3255962"/>
          </a:xfrm>
          <a:ln w="12700" cap="flat"/>
        </p:spPr>
      </p:sp>
      <p:sp>
        <p:nvSpPr>
          <p:cNvPr id="36868" name="Rectangle 3"/>
          <p:cNvSpPr>
            <a:spLocks noGrp="1" noChangeArrowheads="1"/>
          </p:cNvSpPr>
          <p:nvPr>
            <p:ph type="body" idx="1"/>
          </p:nvPr>
        </p:nvSpPr>
        <p:spPr>
          <a:xfrm>
            <a:off x="533400" y="4343400"/>
            <a:ext cx="5943600" cy="4114800"/>
          </a:xfrm>
          <a:noFill/>
          <a:ln/>
        </p:spPr>
        <p:txBody>
          <a:bodyPr lIns="92068" tIns="46035" rIns="92068" bIns="46035"/>
          <a:lstStyle/>
          <a:p>
            <a:r>
              <a:rPr lang="en-US" b="1" dirty="0"/>
              <a:t>Key Message: </a:t>
            </a:r>
            <a:r>
              <a:rPr lang="en-US" dirty="0"/>
              <a:t>Discuss course materials</a:t>
            </a:r>
          </a:p>
          <a:p>
            <a:r>
              <a:rPr lang="en-US" b="1" dirty="0"/>
              <a:t>Est. Presentation Time: </a:t>
            </a:r>
            <a:r>
              <a:rPr lang="en-US" dirty="0"/>
              <a:t>1</a:t>
            </a:r>
            <a:r>
              <a:rPr lang="en-US" b="1" dirty="0"/>
              <a:t> </a:t>
            </a:r>
            <a:r>
              <a:rPr lang="en-US" dirty="0"/>
              <a:t>minute(s)</a:t>
            </a:r>
            <a:endParaRPr lang="en-US" b="1" dirty="0"/>
          </a:p>
          <a:p>
            <a:r>
              <a:rPr lang="en-US" b="1" dirty="0"/>
              <a:t>Explanation of Cues/Builds: </a:t>
            </a:r>
            <a:r>
              <a:rPr lang="en-US" dirty="0"/>
              <a:t>None</a:t>
            </a:r>
          </a:p>
          <a:p>
            <a:r>
              <a:rPr lang="en-US" b="1" dirty="0"/>
              <a:t>Suggested Comments: </a:t>
            </a:r>
            <a:r>
              <a:rPr lang="en-US" dirty="0"/>
              <a:t>Self explanatory. </a:t>
            </a:r>
            <a:endParaRPr lang="en-US" b="1" dirty="0"/>
          </a:p>
          <a:p>
            <a:r>
              <a:rPr lang="en-US" b="1" dirty="0"/>
              <a:t>Suggested Questions: </a:t>
            </a:r>
            <a:r>
              <a:rPr lang="en-US" dirty="0"/>
              <a:t>Who remembers what the MUTCD is?</a:t>
            </a:r>
          </a:p>
          <a:p>
            <a:r>
              <a:rPr lang="en-US" b="1" dirty="0"/>
              <a:t>Additional Information: </a:t>
            </a:r>
            <a:r>
              <a:rPr lang="en-US" dirty="0"/>
              <a:t>“Summary” handout printed with permission from the Maryland State Highway Administration (MD SHA). This handout presents a nice summary of the strategies discussed in this course.</a:t>
            </a:r>
            <a:endParaRPr lang="en-US" b="1" dirty="0"/>
          </a:p>
          <a:p>
            <a:r>
              <a:rPr lang="en-US" b="1" dirty="0"/>
              <a:t>Possible Problems: </a:t>
            </a:r>
            <a:r>
              <a:rPr lang="en-US" dirty="0"/>
              <a:t>If name tag instead of tent name sign, say so or edit the slide as needed. </a:t>
            </a:r>
          </a:p>
        </p:txBody>
      </p:sp>
    </p:spTree>
    <p:extLst>
      <p:ext uri="{BB962C8B-B14F-4D97-AF65-F5344CB8AC3E}">
        <p14:creationId xmlns:p14="http://schemas.microsoft.com/office/powerpoint/2010/main" val="2495919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DD117BF0-F338-4A60-A4F6-B7674FE6596C}" type="slidenum">
              <a:rPr lang="en-US" smtClean="0"/>
              <a:pPr/>
              <a:t>15</a:t>
            </a:fld>
            <a:endParaRPr lang="en-US" dirty="0"/>
          </a:p>
        </p:txBody>
      </p:sp>
      <p:sp>
        <p:nvSpPr>
          <p:cNvPr id="37891" name="Rectangle 2"/>
          <p:cNvSpPr>
            <a:spLocks noGrp="1" noRot="1" noChangeAspect="1" noChangeArrowheads="1" noTextEdit="1"/>
          </p:cNvSpPr>
          <p:nvPr>
            <p:ph type="sldImg"/>
          </p:nvPr>
        </p:nvSpPr>
        <p:spPr>
          <a:xfrm>
            <a:off x="1108075" y="654050"/>
            <a:ext cx="4646613" cy="3484563"/>
          </a:xfrm>
          <a:ln/>
        </p:spPr>
      </p:sp>
      <p:sp>
        <p:nvSpPr>
          <p:cNvPr id="37892" name="Rectangle 3"/>
          <p:cNvSpPr>
            <a:spLocks noGrp="1" noChangeArrowheads="1"/>
          </p:cNvSpPr>
          <p:nvPr>
            <p:ph type="body" idx="1"/>
          </p:nvPr>
        </p:nvSpPr>
        <p:spPr>
          <a:xfrm>
            <a:off x="685800" y="4356100"/>
            <a:ext cx="5791200" cy="4138613"/>
          </a:xfrm>
          <a:noFill/>
          <a:ln/>
        </p:spPr>
        <p:txBody>
          <a:bodyPr/>
          <a:lstStyle/>
          <a:p>
            <a:r>
              <a:rPr lang="en-US" b="1" dirty="0"/>
              <a:t>Key Message: </a:t>
            </a:r>
            <a:r>
              <a:rPr lang="en-US" dirty="0"/>
              <a:t>Discuss course format and modules</a:t>
            </a:r>
          </a:p>
          <a:p>
            <a:r>
              <a:rPr lang="en-US" b="1" dirty="0"/>
              <a:t>Est. Presentation Time: </a:t>
            </a:r>
            <a:r>
              <a:rPr lang="en-US" dirty="0"/>
              <a:t>3 minute(s)</a:t>
            </a:r>
          </a:p>
          <a:p>
            <a:r>
              <a:rPr lang="en-US" b="1" dirty="0"/>
              <a:t>Explanation of Cues/Builds: </a:t>
            </a:r>
            <a:r>
              <a:rPr lang="en-US" dirty="0"/>
              <a:t>None</a:t>
            </a:r>
          </a:p>
          <a:p>
            <a:r>
              <a:rPr lang="en-US" b="1" dirty="0"/>
              <a:t>Suggested Comments: </a:t>
            </a:r>
            <a:r>
              <a:rPr lang="en-US" dirty="0"/>
              <a:t>These are modules we will cover. The notebook follows the structure of the course, module by module.</a:t>
            </a:r>
          </a:p>
          <a:p>
            <a:r>
              <a:rPr lang="en-US" b="1" dirty="0"/>
              <a:t>Suggested Questions: </a:t>
            </a:r>
            <a:r>
              <a:rPr lang="en-US" dirty="0"/>
              <a:t>None</a:t>
            </a:r>
          </a:p>
          <a:p>
            <a:r>
              <a:rPr lang="en-US" b="1" dirty="0"/>
              <a:t>Additional Information: </a:t>
            </a:r>
            <a:r>
              <a:rPr lang="en-US" dirty="0"/>
              <a:t>Briefly discuss the content of each module and what will be covered. Try to “wet their appetite” with the information to come.</a:t>
            </a:r>
          </a:p>
          <a:p>
            <a:r>
              <a:rPr lang="en-US" b="1" dirty="0"/>
              <a:t>Possible Problems: </a:t>
            </a:r>
            <a:r>
              <a:rPr lang="en-US" dirty="0"/>
              <a:t>Avoid giving details. Do this in general terms and keep moving.</a:t>
            </a:r>
          </a:p>
        </p:txBody>
      </p:sp>
    </p:spTree>
    <p:extLst>
      <p:ext uri="{BB962C8B-B14F-4D97-AF65-F5344CB8AC3E}">
        <p14:creationId xmlns:p14="http://schemas.microsoft.com/office/powerpoint/2010/main" val="7061823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29F3E935-2343-46BE-91B9-2CA346C2236D}" type="slidenum">
              <a:rPr lang="en-US" smtClean="0"/>
              <a:pPr/>
              <a:t>16</a:t>
            </a:fld>
            <a:endParaRPr lang="en-US" dirty="0"/>
          </a:p>
        </p:txBody>
      </p:sp>
      <p:sp>
        <p:nvSpPr>
          <p:cNvPr id="38915" name="Rectangle 2"/>
          <p:cNvSpPr>
            <a:spLocks noGrp="1" noRot="1" noChangeAspect="1" noChangeArrowheads="1" noTextEdit="1"/>
          </p:cNvSpPr>
          <p:nvPr>
            <p:ph type="sldImg"/>
          </p:nvPr>
        </p:nvSpPr>
        <p:spPr>
          <a:xfrm>
            <a:off x="1108075" y="654050"/>
            <a:ext cx="4646613" cy="3484563"/>
          </a:xfrm>
          <a:ln/>
        </p:spPr>
      </p:sp>
      <p:sp>
        <p:nvSpPr>
          <p:cNvPr id="38916" name="Rectangle 3"/>
          <p:cNvSpPr>
            <a:spLocks noGrp="1" noChangeArrowheads="1"/>
          </p:cNvSpPr>
          <p:nvPr>
            <p:ph type="body" idx="1"/>
          </p:nvPr>
        </p:nvSpPr>
        <p:spPr>
          <a:xfrm>
            <a:off x="533400" y="4356100"/>
            <a:ext cx="5867400" cy="4138613"/>
          </a:xfrm>
          <a:noFill/>
          <a:ln/>
        </p:spPr>
        <p:txBody>
          <a:bodyPr/>
          <a:lstStyle/>
          <a:p>
            <a:r>
              <a:rPr lang="en-US" b="1" dirty="0"/>
              <a:t>Key Message: </a:t>
            </a:r>
            <a:r>
              <a:rPr lang="en-US" dirty="0"/>
              <a:t>Discuss course format and modules</a:t>
            </a:r>
          </a:p>
          <a:p>
            <a:r>
              <a:rPr lang="en-US" b="1" dirty="0"/>
              <a:t>Est. Presentation Time: </a:t>
            </a:r>
            <a:r>
              <a:rPr lang="en-US" dirty="0"/>
              <a:t>3 minute(s)</a:t>
            </a:r>
          </a:p>
          <a:p>
            <a:r>
              <a:rPr lang="en-US" b="1" dirty="0"/>
              <a:t>Explanation of Cues/Builds: </a:t>
            </a:r>
            <a:r>
              <a:rPr lang="en-US" dirty="0"/>
              <a:t>None</a:t>
            </a:r>
          </a:p>
          <a:p>
            <a:r>
              <a:rPr lang="en-US" b="1" dirty="0"/>
              <a:t>Suggested Comments: </a:t>
            </a:r>
            <a:r>
              <a:rPr lang="en-US" dirty="0"/>
              <a:t>These are modules we will cover. The notebook follows the structure of the course, module by module.</a:t>
            </a:r>
          </a:p>
          <a:p>
            <a:r>
              <a:rPr lang="en-US" b="1" dirty="0"/>
              <a:t>Suggested Questions: </a:t>
            </a:r>
            <a:r>
              <a:rPr lang="en-US" dirty="0"/>
              <a:t>None</a:t>
            </a:r>
          </a:p>
          <a:p>
            <a:r>
              <a:rPr lang="en-US" b="1" dirty="0"/>
              <a:t>Additional Information: </a:t>
            </a:r>
            <a:r>
              <a:rPr lang="en-US" dirty="0"/>
              <a:t>Briefly discuss the content of each module and what will be covered. Try to “wet their appetite” with the information to come.</a:t>
            </a:r>
          </a:p>
          <a:p>
            <a:r>
              <a:rPr lang="en-US" b="1" dirty="0"/>
              <a:t>Possible Problems: </a:t>
            </a:r>
            <a:r>
              <a:rPr lang="en-US" dirty="0"/>
              <a:t>Avoid giving details. Do this in general terms and keep moving.</a:t>
            </a:r>
          </a:p>
        </p:txBody>
      </p:sp>
    </p:spTree>
    <p:extLst>
      <p:ext uri="{BB962C8B-B14F-4D97-AF65-F5344CB8AC3E}">
        <p14:creationId xmlns:p14="http://schemas.microsoft.com/office/powerpoint/2010/main" val="7867164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3568519-07BC-46BC-8C17-D9440F7EFE31}" type="slidenum">
              <a:rPr lang="en-US" smtClean="0"/>
              <a:pPr/>
              <a:t>17</a:t>
            </a:fld>
            <a:endParaRPr lang="en-US" dirty="0"/>
          </a:p>
        </p:txBody>
      </p:sp>
      <p:sp>
        <p:nvSpPr>
          <p:cNvPr id="39939" name="Rectangle 2"/>
          <p:cNvSpPr>
            <a:spLocks noGrp="1" noRot="1" noChangeAspect="1" noChangeArrowheads="1" noTextEdit="1"/>
          </p:cNvSpPr>
          <p:nvPr>
            <p:ph type="sldImg"/>
          </p:nvPr>
        </p:nvSpPr>
        <p:spPr>
          <a:xfrm>
            <a:off x="1146175" y="684213"/>
            <a:ext cx="4572000" cy="3430587"/>
          </a:xfrm>
          <a:ln/>
        </p:spPr>
      </p:sp>
      <p:sp>
        <p:nvSpPr>
          <p:cNvPr id="39940" name="Rectangle 3"/>
          <p:cNvSpPr>
            <a:spLocks noGrp="1" noChangeArrowheads="1"/>
          </p:cNvSpPr>
          <p:nvPr>
            <p:ph type="body" idx="1"/>
          </p:nvPr>
        </p:nvSpPr>
        <p:spPr>
          <a:xfrm>
            <a:off x="914400" y="4343400"/>
            <a:ext cx="5029200" cy="4116388"/>
          </a:xfrm>
          <a:noFill/>
          <a:ln/>
        </p:spPr>
        <p:txBody>
          <a:bodyPr lIns="92135" tIns="46068" rIns="92135" bIns="46068"/>
          <a:lstStyle/>
          <a:p>
            <a:r>
              <a:rPr lang="en-US" b="1" dirty="0"/>
              <a:t>Key Message: </a:t>
            </a:r>
            <a:r>
              <a:rPr lang="en-US" dirty="0"/>
              <a:t>Discuss the exam</a:t>
            </a:r>
            <a:endParaRPr lang="en-US" b="1" dirty="0"/>
          </a:p>
          <a:p>
            <a:r>
              <a:rPr lang="en-US" b="1" dirty="0"/>
              <a:t>Est. Presentation Time: </a:t>
            </a:r>
            <a:r>
              <a:rPr lang="en-US" dirty="0"/>
              <a:t>2 minute(s)</a:t>
            </a:r>
            <a:endParaRPr lang="en-US" b="1" dirty="0"/>
          </a:p>
          <a:p>
            <a:r>
              <a:rPr lang="en-US" b="1" dirty="0"/>
              <a:t>Explanation of Cues/Builds: </a:t>
            </a:r>
            <a:endParaRPr lang="en-US" dirty="0"/>
          </a:p>
          <a:p>
            <a:r>
              <a:rPr lang="en-US" b="1" dirty="0"/>
              <a:t>Suggested Comments: </a:t>
            </a:r>
            <a:r>
              <a:rPr lang="en-US" dirty="0"/>
              <a:t>Self explanatory,</a:t>
            </a:r>
            <a:endParaRPr lang="en-US" b="1" dirty="0"/>
          </a:p>
          <a:p>
            <a:r>
              <a:rPr lang="en-US" b="1" dirty="0"/>
              <a:t>Suggested Questions: </a:t>
            </a:r>
            <a:r>
              <a:rPr lang="en-US" dirty="0"/>
              <a:t>To get 80, how many questions can you miss and still pass? 8! Answer all questions carefully!</a:t>
            </a:r>
          </a:p>
          <a:p>
            <a:r>
              <a:rPr lang="en-US" b="1" dirty="0"/>
              <a:t>Additional Information: </a:t>
            </a:r>
            <a:r>
              <a:rPr lang="en-US" dirty="0"/>
              <a:t>None</a:t>
            </a:r>
            <a:endParaRPr lang="en-US" b="1" dirty="0"/>
          </a:p>
          <a:p>
            <a:r>
              <a:rPr lang="en-US" b="1" dirty="0"/>
              <a:t>Possible Problems: </a:t>
            </a:r>
            <a:r>
              <a:rPr lang="en-US" dirty="0"/>
              <a:t>None</a:t>
            </a:r>
          </a:p>
          <a:p>
            <a:pPr eaLnBrk="1" hangingPunct="1"/>
            <a:endParaRPr lang="en-US" sz="2000" dirty="0"/>
          </a:p>
        </p:txBody>
      </p:sp>
    </p:spTree>
    <p:extLst>
      <p:ext uri="{BB962C8B-B14F-4D97-AF65-F5344CB8AC3E}">
        <p14:creationId xmlns:p14="http://schemas.microsoft.com/office/powerpoint/2010/main" val="29980438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p:txBody>
          <a:bodyPr/>
          <a:lstStyle/>
          <a:p>
            <a:pPr>
              <a:defRPr/>
            </a:pPr>
            <a:fld id="{EE63F262-9B04-4049-B924-D689D5691FFA}" type="slidenum">
              <a:rPr lang="en-US"/>
              <a:pPr>
                <a:defRPr/>
              </a:pPr>
              <a:t>18</a:t>
            </a:fld>
            <a:endParaRPr lang="en-US" dirty="0"/>
          </a:p>
        </p:txBody>
      </p:sp>
      <p:sp>
        <p:nvSpPr>
          <p:cNvPr id="1771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71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Disclaimer</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Don’t read this, just say it in a fast manner.</a:t>
            </a:r>
          </a:p>
          <a:p>
            <a:pPr eaLnBrk="1" hangingPunct="1"/>
            <a:endParaRPr lang="en-US" dirty="0"/>
          </a:p>
        </p:txBody>
      </p:sp>
    </p:spTree>
    <p:extLst>
      <p:ext uri="{BB962C8B-B14F-4D97-AF65-F5344CB8AC3E}">
        <p14:creationId xmlns:p14="http://schemas.microsoft.com/office/powerpoint/2010/main" val="3451245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7E00B75-6191-484E-A60A-564B0144FD63}" type="slidenum">
              <a:rPr lang="en-US" smtClean="0"/>
              <a:pPr/>
              <a:t>19</a:t>
            </a:fld>
            <a:endParaRPr lang="en-US" dirty="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r>
              <a:rPr lang="en-US" b="1" dirty="0"/>
              <a:t>Key Message: </a:t>
            </a:r>
            <a:r>
              <a:rPr lang="en-US" dirty="0"/>
              <a:t>Explain the “parking lot”</a:t>
            </a:r>
            <a:endParaRPr lang="en-US" b="1" dirty="0"/>
          </a:p>
          <a:p>
            <a:r>
              <a:rPr lang="en-US" b="1" dirty="0"/>
              <a:t>Est. Presentation Time: </a:t>
            </a:r>
            <a:r>
              <a:rPr lang="en-US" dirty="0"/>
              <a:t>2 minute(s)</a:t>
            </a:r>
            <a:endParaRPr lang="en-US" b="1" dirty="0"/>
          </a:p>
          <a:p>
            <a:r>
              <a:rPr lang="en-US" b="1" dirty="0"/>
              <a:t>Explanation of Cues/Builds: </a:t>
            </a:r>
            <a:r>
              <a:rPr lang="en-US" dirty="0"/>
              <a:t>None</a:t>
            </a:r>
          </a:p>
          <a:p>
            <a:r>
              <a:rPr lang="en-US" b="1" dirty="0"/>
              <a:t>Suggested Comments: </a:t>
            </a:r>
            <a:r>
              <a:rPr lang="en-US" dirty="0"/>
              <a:t>As we go through the class, for sure you will have questions. If you ask a question about a topic that we will discuss later, rather than discussing the topic then, we will “park it” by writing it down in the flip chart, so we do not forget. At the end of the course, we will review the “parking lot” to make sure the question was answered.</a:t>
            </a:r>
          </a:p>
          <a:p>
            <a:r>
              <a:rPr lang="en-US" b="1" dirty="0"/>
              <a:t>Suggested Questions: </a:t>
            </a:r>
            <a:r>
              <a:rPr lang="en-US" dirty="0"/>
              <a:t>None</a:t>
            </a:r>
          </a:p>
          <a:p>
            <a:r>
              <a:rPr lang="en-US" b="1" dirty="0"/>
              <a:t>Additional Information: </a:t>
            </a:r>
            <a:r>
              <a:rPr lang="en-US" dirty="0"/>
              <a:t>Remember this concept may have been used in the TCT course, so keep this brief.</a:t>
            </a:r>
          </a:p>
          <a:p>
            <a:r>
              <a:rPr lang="en-US" b="1" dirty="0"/>
              <a:t>Possible Problems: </a:t>
            </a:r>
            <a:r>
              <a:rPr lang="en-US" dirty="0"/>
              <a:t>If there is no flip chart, use a corner of a blackboard or ask a student to keep a list of questions. You may also have a PowerPoint file open to serve as a “parking lot”.</a:t>
            </a:r>
          </a:p>
          <a:p>
            <a:pPr eaLnBrk="1" hangingPunct="1"/>
            <a:endParaRPr lang="en-US" dirty="0"/>
          </a:p>
        </p:txBody>
      </p:sp>
    </p:spTree>
    <p:extLst>
      <p:ext uri="{BB962C8B-B14F-4D97-AF65-F5344CB8AC3E}">
        <p14:creationId xmlns:p14="http://schemas.microsoft.com/office/powerpoint/2010/main" val="250028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9091F5D9-7FAB-4C53-8853-4331F4CC4CBD}" type="slidenum">
              <a:rPr lang="en-US" smtClean="0"/>
              <a:pPr/>
              <a:t>2</a:t>
            </a:fld>
            <a:endParaRPr lang="en-US" dirty="0"/>
          </a:p>
        </p:txBody>
      </p:sp>
      <p:sp>
        <p:nvSpPr>
          <p:cNvPr id="36867" name="Rectangle 2"/>
          <p:cNvSpPr>
            <a:spLocks noGrp="1" noRot="1" noChangeAspect="1" noChangeArrowheads="1" noTextEdit="1"/>
          </p:cNvSpPr>
          <p:nvPr>
            <p:ph type="sldImg"/>
          </p:nvPr>
        </p:nvSpPr>
        <p:spPr>
          <a:xfrm>
            <a:off x="1112838" y="695325"/>
            <a:ext cx="4646612" cy="3484563"/>
          </a:xfrm>
          <a:ln/>
        </p:spPr>
      </p:sp>
      <p:sp>
        <p:nvSpPr>
          <p:cNvPr id="36868" name="Rectangle 3"/>
          <p:cNvSpPr>
            <a:spLocks noGrp="1" noChangeArrowheads="1"/>
          </p:cNvSpPr>
          <p:nvPr>
            <p:ph type="body" idx="1"/>
          </p:nvPr>
        </p:nvSpPr>
        <p:spPr>
          <a:xfrm>
            <a:off x="533400" y="4572000"/>
            <a:ext cx="5791200" cy="4283075"/>
          </a:xfrm>
          <a:noFill/>
          <a:ln/>
        </p:spPr>
        <p:txBody>
          <a:bodyPr/>
          <a:lstStyle/>
          <a:p>
            <a:r>
              <a:rPr lang="en-US" b="1" dirty="0"/>
              <a:t>Key Message: </a:t>
            </a:r>
            <a:r>
              <a:rPr lang="en-US" dirty="0"/>
              <a:t>Introduce yourself</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As I said earlier, my name is _______. I will tell you more about myself a bit later.</a:t>
            </a:r>
            <a:endParaRPr lang="en-US" b="1" dirty="0"/>
          </a:p>
          <a:p>
            <a:r>
              <a:rPr lang="en-US" b="1" dirty="0"/>
              <a:t>Suggested Questions: </a:t>
            </a:r>
            <a:r>
              <a:rPr lang="en-US" dirty="0"/>
              <a:t>None</a:t>
            </a:r>
          </a:p>
          <a:p>
            <a:r>
              <a:rPr lang="en-US" b="1" dirty="0"/>
              <a:t>Additional Information: </a:t>
            </a:r>
            <a:r>
              <a:rPr lang="en-US" dirty="0"/>
              <a:t>The class is about the students, not you!</a:t>
            </a:r>
            <a:endParaRPr lang="en-US" b="1" dirty="0"/>
          </a:p>
          <a:p>
            <a:r>
              <a:rPr lang="en-US" b="1" dirty="0"/>
              <a:t>Possible Problems: </a:t>
            </a:r>
            <a:r>
              <a:rPr lang="en-US" dirty="0"/>
              <a:t>None</a:t>
            </a:r>
          </a:p>
          <a:p>
            <a:pPr eaLnBrk="1" hangingPunct="1"/>
            <a:endParaRPr lang="en-US" dirty="0"/>
          </a:p>
        </p:txBody>
      </p:sp>
    </p:spTree>
    <p:extLst>
      <p:ext uri="{BB962C8B-B14F-4D97-AF65-F5344CB8AC3E}">
        <p14:creationId xmlns:p14="http://schemas.microsoft.com/office/powerpoint/2010/main" val="1080516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p>
          <a:p>
            <a:pPr eaLnBrk="1" hangingPunct="1"/>
            <a:r>
              <a:rPr lang="en-US" b="1" dirty="0"/>
              <a:t>Explanation of Cues/Builds: </a:t>
            </a:r>
            <a:r>
              <a:rPr lang="en-US" dirty="0"/>
              <a:t>None</a:t>
            </a:r>
          </a:p>
          <a:p>
            <a:pPr eaLnBrk="1" hangingPunct="1"/>
            <a:r>
              <a:rPr lang="en-US" b="1" dirty="0"/>
              <a:t>Suggested Comments: </a:t>
            </a:r>
            <a:r>
              <a:rPr lang="en-US" dirty="0"/>
              <a:t>Let’s look at your questions.</a:t>
            </a:r>
            <a:endParaRPr lang="en-US" b="1" dirty="0"/>
          </a:p>
          <a:p>
            <a:pPr eaLnBrk="1" hangingPunct="1"/>
            <a:r>
              <a:rPr lang="en-US" b="1" dirty="0"/>
              <a:t>Suggested Questions: </a:t>
            </a:r>
            <a:r>
              <a:rPr lang="en-US" dirty="0"/>
              <a:t>Any questions before we move on?</a:t>
            </a:r>
          </a:p>
          <a:p>
            <a:pPr eaLnBrk="1" hangingPunct="1"/>
            <a:r>
              <a:rPr lang="en-US" b="1" dirty="0"/>
              <a:t>Additional Information: </a:t>
            </a:r>
            <a:r>
              <a:rPr lang="en-US" dirty="0"/>
              <a:t>None</a:t>
            </a:r>
            <a:endParaRPr lang="en-US" b="1" dirty="0"/>
          </a:p>
          <a:p>
            <a:pPr eaLnBrk="1" hangingPunct="1"/>
            <a:r>
              <a:rPr lang="en-US" b="1" dirty="0"/>
              <a:t>Possible Problems: </a:t>
            </a:r>
            <a:r>
              <a:rPr lang="en-US" b="0" dirty="0"/>
              <a:t>None</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20</a:t>
            </a:fld>
            <a:endParaRPr lang="en-US" dirty="0"/>
          </a:p>
        </p:txBody>
      </p:sp>
    </p:spTree>
    <p:extLst>
      <p:ext uri="{BB962C8B-B14F-4D97-AF65-F5344CB8AC3E}">
        <p14:creationId xmlns:p14="http://schemas.microsoft.com/office/powerpoint/2010/main" val="1828851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BC083-5361-40D4-A483-371CE9BBFCEF}" type="slidenum">
              <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r>
              <a:rPr lang="en-US" b="1" dirty="0">
                <a:cs typeface="Arial" charset="0"/>
              </a:rPr>
              <a:t>Key Message: </a:t>
            </a:r>
            <a:r>
              <a:rPr lang="en-US" dirty="0">
                <a:cs typeface="Arial" charset="0"/>
              </a:rPr>
              <a:t>FHWA disclaimer</a:t>
            </a:r>
          </a:p>
          <a:p>
            <a:pPr eaLnBrk="1" hangingPunct="1"/>
            <a:r>
              <a:rPr lang="en-US" b="1" dirty="0">
                <a:cs typeface="Arial" charset="0"/>
              </a:rPr>
              <a:t>Est. Presentation Time: </a:t>
            </a:r>
            <a:r>
              <a:rPr lang="en-US" dirty="0">
                <a:cs typeface="Arial" charset="0"/>
              </a:rPr>
              <a:t>Less than 1 minute(s)</a:t>
            </a:r>
            <a:endParaRPr lang="en-US" b="1" dirty="0">
              <a:cs typeface="Arial" charset="0"/>
            </a:endParaRP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Self explanatory</a:t>
            </a:r>
            <a:endParaRPr lang="en-US" b="1" dirty="0">
              <a:cs typeface="Arial" charset="0"/>
            </a:endParaRPr>
          </a:p>
          <a:p>
            <a:pPr eaLnBrk="1" hangingPunct="1"/>
            <a:r>
              <a:rPr lang="en-US" b="1" dirty="0">
                <a:cs typeface="Arial" charset="0"/>
              </a:rPr>
              <a:t>Suggested Questions: </a:t>
            </a:r>
            <a:r>
              <a:rPr lang="en-US" dirty="0">
                <a:cs typeface="Arial" charset="0"/>
              </a:rPr>
              <a:t>None</a:t>
            </a:r>
          </a:p>
          <a:p>
            <a:pPr eaLnBrk="1" hangingPunct="1"/>
            <a:r>
              <a:rPr lang="en-US" b="1" dirty="0">
                <a:cs typeface="Arial" charset="0"/>
              </a:rPr>
              <a:t>Additional Information: </a:t>
            </a:r>
            <a:r>
              <a:rPr lang="en-US" dirty="0">
                <a:cs typeface="Arial" charset="0"/>
              </a:rPr>
              <a:t>Information about the grant can be found at www.atssa.com</a:t>
            </a:r>
            <a:endParaRPr lang="en-US" b="1" dirty="0">
              <a:cs typeface="Arial" charset="0"/>
            </a:endParaRPr>
          </a:p>
          <a:p>
            <a:pPr eaLnBrk="1" hangingPunct="1"/>
            <a:r>
              <a:rPr lang="en-US" b="1" dirty="0">
                <a:cs typeface="Arial" charset="0"/>
              </a:rPr>
              <a:t>Possible Problems: </a:t>
            </a:r>
            <a:r>
              <a:rPr lang="en-US" dirty="0">
                <a:cs typeface="Arial" charset="0"/>
              </a:rPr>
              <a:t>None</a:t>
            </a:r>
          </a:p>
          <a:p>
            <a:pPr eaLnBrk="1" hangingPunct="1"/>
            <a:endParaRPr lang="en-US" dirty="0">
              <a:cs typeface="Arial" charset="0"/>
            </a:endParaRPr>
          </a:p>
        </p:txBody>
      </p:sp>
    </p:spTree>
    <p:extLst>
      <p:ext uri="{BB962C8B-B14F-4D97-AF65-F5344CB8AC3E}">
        <p14:creationId xmlns:p14="http://schemas.microsoft.com/office/powerpoint/2010/main" val="2921674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65A8A7B7-DE9D-452B-A6B6-D567BF1642EF}" type="slidenum">
              <a:rPr lang="en-US">
                <a:ea typeface="Verdana" pitchFamily="34" charset="0"/>
                <a:cs typeface="Verdana" pitchFamily="34" charset="0"/>
              </a:rPr>
              <a:pPr/>
              <a:t>4</a:t>
            </a:fld>
            <a:endParaRPr lang="en-US" dirty="0">
              <a:ea typeface="Verdana" pitchFamily="34" charset="0"/>
              <a:cs typeface="Verdana" pitchFamily="34" charset="0"/>
            </a:endParaRPr>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pPr eaLnBrk="1" hangingPunct="1"/>
            <a:r>
              <a:rPr lang="en-US" b="1" dirty="0">
                <a:cs typeface="Arial" charset="0"/>
              </a:rPr>
              <a:t>Key Message: </a:t>
            </a:r>
            <a:r>
              <a:rPr lang="en-US" dirty="0">
                <a:cs typeface="Arial" charset="0"/>
              </a:rPr>
              <a:t>Introduce ATSSA</a:t>
            </a:r>
            <a:endParaRPr lang="en-US" b="1" dirty="0">
              <a:cs typeface="Arial" charset="0"/>
            </a:endParaRPr>
          </a:p>
          <a:p>
            <a:pPr eaLnBrk="1" hangingPunct="1"/>
            <a:r>
              <a:rPr lang="en-US" b="1" dirty="0">
                <a:cs typeface="Arial" charset="0"/>
              </a:rPr>
              <a:t>Est. Presentation Time: </a:t>
            </a:r>
            <a:r>
              <a:rPr lang="en-US" dirty="0">
                <a:cs typeface="Arial" charset="0"/>
              </a:rPr>
              <a:t>Less than 1 minute(s)</a:t>
            </a:r>
            <a:endParaRPr lang="en-US" b="1" dirty="0">
              <a:cs typeface="Arial" charset="0"/>
            </a:endParaRP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This course is presented to you by ATSSA, a national leader in work zone training.</a:t>
            </a:r>
          </a:p>
          <a:p>
            <a:pPr eaLnBrk="1" hangingPunct="1"/>
            <a:r>
              <a:rPr lang="en-US" b="1" dirty="0">
                <a:cs typeface="Arial" charset="0"/>
              </a:rPr>
              <a:t>Suggested Questions: </a:t>
            </a:r>
            <a:r>
              <a:rPr lang="en-US" dirty="0">
                <a:cs typeface="Arial" charset="0"/>
              </a:rPr>
              <a:t>How many of you have taken courses with ATSSA before? Which ones?</a:t>
            </a:r>
          </a:p>
          <a:p>
            <a:pPr eaLnBrk="1" hangingPunct="1"/>
            <a:r>
              <a:rPr lang="en-US" b="1" dirty="0">
                <a:cs typeface="Arial" charset="0"/>
              </a:rPr>
              <a:t>Additional Information: </a:t>
            </a:r>
            <a:r>
              <a:rPr lang="en-US" dirty="0">
                <a:cs typeface="Arial" charset="0"/>
              </a:rPr>
              <a:t>None</a:t>
            </a:r>
            <a:endParaRPr lang="en-US" b="1" dirty="0">
              <a:cs typeface="Arial" charset="0"/>
            </a:endParaRPr>
          </a:p>
          <a:p>
            <a:pPr eaLnBrk="1" hangingPunct="1"/>
            <a:r>
              <a:rPr lang="en-US" b="1" dirty="0">
                <a:cs typeface="Arial" charset="0"/>
              </a:rPr>
              <a:t>Possible Problems: </a:t>
            </a:r>
            <a:r>
              <a:rPr lang="en-US" dirty="0">
                <a:cs typeface="Arial" charset="0"/>
              </a:rPr>
              <a:t>Spell out the acronym. Do not assume everyone is familiar.</a:t>
            </a:r>
          </a:p>
          <a:p>
            <a:pPr eaLnBrk="1" hangingPunct="1"/>
            <a:endParaRPr lang="en-US" dirty="0">
              <a:cs typeface="Arial" charset="0"/>
            </a:endParaRPr>
          </a:p>
        </p:txBody>
      </p:sp>
    </p:spTree>
    <p:extLst>
      <p:ext uri="{BB962C8B-B14F-4D97-AF65-F5344CB8AC3E}">
        <p14:creationId xmlns:p14="http://schemas.microsoft.com/office/powerpoint/2010/main" val="3358198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r>
              <a:rPr lang="en-US" b="1" dirty="0"/>
              <a:t>Key Message: </a:t>
            </a:r>
            <a:r>
              <a:rPr lang="en-US" dirty="0"/>
              <a:t>About this course</a:t>
            </a:r>
            <a:endParaRPr lang="en-US" b="1" dirty="0"/>
          </a:p>
          <a:p>
            <a:r>
              <a:rPr lang="en-US" b="1" dirty="0"/>
              <a:t>Est. Presentation Time: </a:t>
            </a:r>
            <a:r>
              <a:rPr lang="en-US" dirty="0"/>
              <a:t>Less than 1</a:t>
            </a:r>
            <a:r>
              <a:rPr lang="en-US" b="1" dirty="0"/>
              <a:t> </a:t>
            </a:r>
            <a:r>
              <a:rPr lang="en-US" dirty="0"/>
              <a:t>minute(s)</a:t>
            </a:r>
            <a:endParaRPr lang="en-US" b="1" dirty="0"/>
          </a:p>
          <a:p>
            <a:r>
              <a:rPr lang="en-US" b="1" dirty="0"/>
              <a:t>Explanation of Cues/Builds: </a:t>
            </a:r>
            <a:r>
              <a:rPr lang="en-US" dirty="0"/>
              <a:t>None</a:t>
            </a:r>
          </a:p>
          <a:p>
            <a:r>
              <a:rPr lang="en-US" b="1" dirty="0"/>
              <a:t>Suggested Comments: </a:t>
            </a:r>
            <a:r>
              <a:rPr lang="en-US" dirty="0"/>
              <a:t>Self explanatory</a:t>
            </a:r>
            <a:endParaRPr lang="en-US" b="1" dirty="0"/>
          </a:p>
          <a:p>
            <a:r>
              <a:rPr lang="en-US" b="1" dirty="0"/>
              <a:t>Suggested Questions: </a:t>
            </a:r>
            <a:r>
              <a:rPr lang="en-US" dirty="0"/>
              <a:t>None</a:t>
            </a:r>
          </a:p>
          <a:p>
            <a:r>
              <a:rPr lang="en-US" b="1" dirty="0"/>
              <a:t>Additional Information: </a:t>
            </a:r>
            <a:r>
              <a:rPr lang="en-US" dirty="0"/>
              <a:t>None</a:t>
            </a:r>
            <a:endParaRPr lang="en-US" b="1" dirty="0"/>
          </a:p>
          <a:p>
            <a:r>
              <a:rPr lang="en-US" b="1" dirty="0"/>
              <a:t>Possible Problems: </a:t>
            </a:r>
            <a:r>
              <a:rPr lang="en-US" dirty="0"/>
              <a:t>None</a:t>
            </a:r>
          </a:p>
          <a:p>
            <a:endParaRPr lang="en-US" dirty="0"/>
          </a:p>
        </p:txBody>
      </p:sp>
      <p:sp>
        <p:nvSpPr>
          <p:cNvPr id="27652" name="Slide Number Placeholder 3"/>
          <p:cNvSpPr>
            <a:spLocks noGrp="1"/>
          </p:cNvSpPr>
          <p:nvPr>
            <p:ph type="sldNum" sz="quarter" idx="5"/>
          </p:nvPr>
        </p:nvSpPr>
        <p:spPr>
          <a:noFill/>
        </p:spPr>
        <p:txBody>
          <a:bodyPr/>
          <a:lstStyle/>
          <a:p>
            <a:fld id="{77641752-8C00-4FAF-8E3C-D9C1F190A7B2}" type="slidenum">
              <a:rPr lang="en-US" smtClean="0"/>
              <a:pPr/>
              <a:t>5</a:t>
            </a:fld>
            <a:endParaRPr lang="en-US" dirty="0"/>
          </a:p>
        </p:txBody>
      </p:sp>
    </p:spTree>
    <p:extLst>
      <p:ext uri="{BB962C8B-B14F-4D97-AF65-F5344CB8AC3E}">
        <p14:creationId xmlns:p14="http://schemas.microsoft.com/office/powerpoint/2010/main" val="2873558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r>
              <a:rPr lang="en-US" b="1" dirty="0"/>
              <a:t>Key Message: </a:t>
            </a:r>
            <a:r>
              <a:rPr lang="en-US" dirty="0"/>
              <a:t>About this course</a:t>
            </a:r>
            <a:endParaRPr lang="en-US" b="1" dirty="0"/>
          </a:p>
          <a:p>
            <a:r>
              <a:rPr lang="en-US" b="1" dirty="0"/>
              <a:t>Est. Presentation Time: </a:t>
            </a:r>
            <a:r>
              <a:rPr lang="en-US" dirty="0"/>
              <a:t>Less than 1</a:t>
            </a:r>
            <a:r>
              <a:rPr lang="en-US" b="1" dirty="0"/>
              <a:t> </a:t>
            </a:r>
            <a:r>
              <a:rPr lang="en-US" dirty="0"/>
              <a:t>minute(s)</a:t>
            </a:r>
            <a:endParaRPr lang="en-US" b="1" dirty="0"/>
          </a:p>
          <a:p>
            <a:r>
              <a:rPr lang="en-US" b="1" dirty="0"/>
              <a:t>Explanation of Cues/Builds: </a:t>
            </a:r>
            <a:r>
              <a:rPr lang="en-US" dirty="0"/>
              <a:t>None</a:t>
            </a:r>
          </a:p>
          <a:p>
            <a:r>
              <a:rPr lang="en-US" b="1" dirty="0"/>
              <a:t>Suggested Comments: </a:t>
            </a:r>
            <a:r>
              <a:rPr lang="en-US" dirty="0"/>
              <a:t>Self explanatory</a:t>
            </a:r>
            <a:endParaRPr lang="en-US" b="1" dirty="0"/>
          </a:p>
          <a:p>
            <a:r>
              <a:rPr lang="en-US" b="1" dirty="0"/>
              <a:t>Suggested Questions: </a:t>
            </a:r>
            <a:r>
              <a:rPr lang="en-US" dirty="0"/>
              <a:t>None</a:t>
            </a:r>
          </a:p>
          <a:p>
            <a:r>
              <a:rPr lang="en-US" b="1" dirty="0"/>
              <a:t>Additional Information: </a:t>
            </a:r>
            <a:r>
              <a:rPr lang="en-US" dirty="0"/>
              <a:t>None</a:t>
            </a:r>
            <a:endParaRPr lang="en-US" b="1" dirty="0"/>
          </a:p>
          <a:p>
            <a:r>
              <a:rPr lang="en-US" b="1" dirty="0"/>
              <a:t>Possible Problems: </a:t>
            </a:r>
            <a:r>
              <a:rPr lang="en-US" b="0" dirty="0"/>
              <a:t>None</a:t>
            </a:r>
          </a:p>
        </p:txBody>
      </p:sp>
      <p:sp>
        <p:nvSpPr>
          <p:cNvPr id="28676" name="Slide Number Placeholder 3"/>
          <p:cNvSpPr>
            <a:spLocks noGrp="1"/>
          </p:cNvSpPr>
          <p:nvPr>
            <p:ph type="sldNum" sz="quarter" idx="5"/>
          </p:nvPr>
        </p:nvSpPr>
        <p:spPr>
          <a:noFill/>
        </p:spPr>
        <p:txBody>
          <a:bodyPr/>
          <a:lstStyle/>
          <a:p>
            <a:fld id="{B16B2ED6-327A-4D3E-9734-AB2E67ED874E}" type="slidenum">
              <a:rPr lang="en-US" smtClean="0"/>
              <a:pPr/>
              <a:t>6</a:t>
            </a:fld>
            <a:endParaRPr lang="en-US" dirty="0"/>
          </a:p>
        </p:txBody>
      </p:sp>
    </p:spTree>
    <p:extLst>
      <p:ext uri="{BB962C8B-B14F-4D97-AF65-F5344CB8AC3E}">
        <p14:creationId xmlns:p14="http://schemas.microsoft.com/office/powerpoint/2010/main" val="2520322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r>
              <a:rPr lang="en-US" b="1" dirty="0"/>
              <a:t>Key Message: </a:t>
            </a:r>
            <a:r>
              <a:rPr lang="en-US" dirty="0"/>
              <a:t>About this course</a:t>
            </a:r>
            <a:endParaRPr lang="en-US" b="1" dirty="0"/>
          </a:p>
          <a:p>
            <a:r>
              <a:rPr lang="en-US" b="1" dirty="0"/>
              <a:t>Est. Presentation Time: </a:t>
            </a:r>
            <a:r>
              <a:rPr lang="en-US" dirty="0"/>
              <a:t>Less than 1</a:t>
            </a:r>
            <a:r>
              <a:rPr lang="en-US" b="1" dirty="0"/>
              <a:t> </a:t>
            </a:r>
            <a:r>
              <a:rPr lang="en-US" dirty="0"/>
              <a:t>minute(s)</a:t>
            </a:r>
            <a:endParaRPr lang="en-US" b="1" dirty="0"/>
          </a:p>
          <a:p>
            <a:r>
              <a:rPr lang="en-US" b="1" dirty="0"/>
              <a:t>Explanation of Cues/Builds: </a:t>
            </a:r>
            <a:r>
              <a:rPr lang="en-US" dirty="0"/>
              <a:t>None</a:t>
            </a:r>
          </a:p>
          <a:p>
            <a:r>
              <a:rPr lang="en-US" b="1" dirty="0"/>
              <a:t>Suggested Comments: </a:t>
            </a:r>
            <a:r>
              <a:rPr lang="en-US" dirty="0"/>
              <a:t>Work zone strategies are an important component of Transportation Management Plans (TMP) so the information presented here can provide some guidance in their development.</a:t>
            </a:r>
            <a:endParaRPr lang="en-US" b="1" dirty="0"/>
          </a:p>
          <a:p>
            <a:r>
              <a:rPr lang="en-US" b="1" dirty="0"/>
              <a:t>Suggested Questions: </a:t>
            </a:r>
            <a:r>
              <a:rPr lang="en-US" dirty="0"/>
              <a:t>None</a:t>
            </a:r>
          </a:p>
          <a:p>
            <a:r>
              <a:rPr lang="en-US" b="1" dirty="0"/>
              <a:t>Additional Information: </a:t>
            </a:r>
            <a:r>
              <a:rPr lang="en-US" dirty="0"/>
              <a:t>None</a:t>
            </a:r>
            <a:endParaRPr lang="en-US" b="1" dirty="0"/>
          </a:p>
          <a:p>
            <a:r>
              <a:rPr lang="en-US" b="1" dirty="0"/>
              <a:t>Possible Problems: </a:t>
            </a:r>
            <a:r>
              <a:rPr lang="en-US" dirty="0"/>
              <a:t>Emphasize that TMPs are required for ALL projects.</a:t>
            </a:r>
          </a:p>
          <a:p>
            <a:endParaRPr lang="en-US" dirty="0"/>
          </a:p>
        </p:txBody>
      </p:sp>
      <p:sp>
        <p:nvSpPr>
          <p:cNvPr id="29700" name="Slide Number Placeholder 3"/>
          <p:cNvSpPr>
            <a:spLocks noGrp="1"/>
          </p:cNvSpPr>
          <p:nvPr>
            <p:ph type="sldNum" sz="quarter" idx="5"/>
          </p:nvPr>
        </p:nvSpPr>
        <p:spPr>
          <a:noFill/>
        </p:spPr>
        <p:txBody>
          <a:bodyPr/>
          <a:lstStyle/>
          <a:p>
            <a:fld id="{73B3D8FB-D9BC-43B0-90FC-C5FDA969984B}" type="slidenum">
              <a:rPr lang="en-US" smtClean="0"/>
              <a:pPr/>
              <a:t>7</a:t>
            </a:fld>
            <a:endParaRPr lang="en-US" dirty="0"/>
          </a:p>
        </p:txBody>
      </p:sp>
    </p:spTree>
    <p:extLst>
      <p:ext uri="{BB962C8B-B14F-4D97-AF65-F5344CB8AC3E}">
        <p14:creationId xmlns:p14="http://schemas.microsoft.com/office/powerpoint/2010/main" val="3833240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r>
              <a:rPr lang="en-US" b="1" dirty="0"/>
              <a:t>Key Message: </a:t>
            </a:r>
            <a:r>
              <a:rPr lang="en-US" dirty="0"/>
              <a:t>Discuss course objectives</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Self explanatory</a:t>
            </a:r>
          </a:p>
          <a:p>
            <a:r>
              <a:rPr lang="en-US" b="1" dirty="0"/>
              <a:t>Suggested Questions: </a:t>
            </a:r>
            <a:r>
              <a:rPr lang="en-US" dirty="0"/>
              <a:t>Are these the objectives you expect from this course?</a:t>
            </a:r>
          </a:p>
          <a:p>
            <a:r>
              <a:rPr lang="en-US" b="1" dirty="0"/>
              <a:t>Additional Information: </a:t>
            </a:r>
            <a:r>
              <a:rPr lang="en-US" dirty="0"/>
              <a:t>None</a:t>
            </a:r>
          </a:p>
          <a:p>
            <a:r>
              <a:rPr lang="en-US" b="1" dirty="0"/>
              <a:t>Possible Problems: </a:t>
            </a:r>
            <a:r>
              <a:rPr lang="en-US" dirty="0"/>
              <a:t>None</a:t>
            </a:r>
          </a:p>
          <a:p>
            <a:endParaRPr lang="en-US" dirty="0"/>
          </a:p>
        </p:txBody>
      </p:sp>
      <p:sp>
        <p:nvSpPr>
          <p:cNvPr id="30724" name="Slide Number Placeholder 3"/>
          <p:cNvSpPr>
            <a:spLocks noGrp="1"/>
          </p:cNvSpPr>
          <p:nvPr>
            <p:ph type="sldNum" sz="quarter" idx="5"/>
          </p:nvPr>
        </p:nvSpPr>
        <p:spPr>
          <a:noFill/>
        </p:spPr>
        <p:txBody>
          <a:bodyPr/>
          <a:lstStyle/>
          <a:p>
            <a:fld id="{404236F0-EACB-4854-908E-4B2DAB3F834A}" type="slidenum">
              <a:rPr lang="en-US" smtClean="0"/>
              <a:pPr/>
              <a:t>8</a:t>
            </a:fld>
            <a:endParaRPr lang="en-US" dirty="0"/>
          </a:p>
        </p:txBody>
      </p:sp>
    </p:spTree>
    <p:extLst>
      <p:ext uri="{BB962C8B-B14F-4D97-AF65-F5344CB8AC3E}">
        <p14:creationId xmlns:p14="http://schemas.microsoft.com/office/powerpoint/2010/main" val="3342618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43CD10C-87A0-493E-9579-05C907C1E4A1}" type="slidenum">
              <a:rPr lang="en-US" smtClean="0"/>
              <a:pPr/>
              <a:t>9</a:t>
            </a:fld>
            <a:endParaRPr lang="en-US" dirty="0"/>
          </a:p>
        </p:txBody>
      </p:sp>
      <p:sp>
        <p:nvSpPr>
          <p:cNvPr id="31747" name="Rectangle 2"/>
          <p:cNvSpPr>
            <a:spLocks noGrp="1" noRot="1" noChangeAspect="1" noChangeArrowheads="1" noTextEdit="1"/>
          </p:cNvSpPr>
          <p:nvPr>
            <p:ph type="sldImg"/>
          </p:nvPr>
        </p:nvSpPr>
        <p:spPr>
          <a:xfrm>
            <a:off x="1108075" y="654050"/>
            <a:ext cx="4646613" cy="3484563"/>
          </a:xfrm>
          <a:ln/>
        </p:spPr>
      </p:sp>
      <p:sp>
        <p:nvSpPr>
          <p:cNvPr id="31748" name="Rectangle 3"/>
          <p:cNvSpPr>
            <a:spLocks noGrp="1" noChangeArrowheads="1"/>
          </p:cNvSpPr>
          <p:nvPr>
            <p:ph type="body" idx="1"/>
          </p:nvPr>
        </p:nvSpPr>
        <p:spPr>
          <a:xfrm>
            <a:off x="762000" y="4343400"/>
            <a:ext cx="6096000" cy="4138613"/>
          </a:xfrm>
          <a:noFill/>
          <a:ln/>
        </p:spPr>
        <p:txBody>
          <a:bodyPr/>
          <a:lstStyle/>
          <a:p>
            <a:r>
              <a:rPr lang="en-US" b="1" dirty="0"/>
              <a:t>Key Message: </a:t>
            </a:r>
            <a:r>
              <a:rPr lang="en-US" dirty="0"/>
              <a:t>Discuss course objectives</a:t>
            </a:r>
            <a:endParaRPr lang="en-US" b="1" dirty="0"/>
          </a:p>
          <a:p>
            <a:r>
              <a:rPr lang="en-US" b="1" dirty="0"/>
              <a:t>Est. Presentation Time: </a:t>
            </a:r>
            <a:r>
              <a:rPr lang="en-US" dirty="0"/>
              <a:t>1-2 minute(s)</a:t>
            </a:r>
            <a:endParaRPr lang="en-US" b="1" dirty="0"/>
          </a:p>
          <a:p>
            <a:r>
              <a:rPr lang="en-US" b="1" dirty="0"/>
              <a:t>Explanation of Cues/Builds: </a:t>
            </a:r>
            <a:r>
              <a:rPr lang="en-US" dirty="0"/>
              <a:t>None</a:t>
            </a:r>
          </a:p>
          <a:p>
            <a:r>
              <a:rPr lang="en-US" b="1" dirty="0"/>
              <a:t>Suggested Comments: </a:t>
            </a:r>
            <a:r>
              <a:rPr lang="en-US" dirty="0"/>
              <a:t>These are the things you will be able to do after completing this course. </a:t>
            </a:r>
          </a:p>
          <a:p>
            <a:r>
              <a:rPr lang="en-US" b="1" dirty="0"/>
              <a:t>Suggested Questions: </a:t>
            </a:r>
            <a:r>
              <a:rPr lang="en-US" dirty="0"/>
              <a:t>None</a:t>
            </a:r>
          </a:p>
          <a:p>
            <a:r>
              <a:rPr lang="en-US" b="1" dirty="0"/>
              <a:t>Additional Information: </a:t>
            </a:r>
            <a:r>
              <a:rPr lang="en-US" dirty="0"/>
              <a:t>None</a:t>
            </a:r>
          </a:p>
          <a:p>
            <a:r>
              <a:rPr lang="en-US" b="1" dirty="0"/>
              <a:t>Possible Problems: </a:t>
            </a:r>
            <a:r>
              <a:rPr lang="en-US" dirty="0"/>
              <a:t>None</a:t>
            </a:r>
          </a:p>
        </p:txBody>
      </p:sp>
    </p:spTree>
    <p:extLst>
      <p:ext uri="{BB962C8B-B14F-4D97-AF65-F5344CB8AC3E}">
        <p14:creationId xmlns:p14="http://schemas.microsoft.com/office/powerpoint/2010/main" val="769912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28600"/>
            <a:ext cx="222885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228600"/>
            <a:ext cx="653415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ext Placeholder 2"/>
          <p:cNvSpPr>
            <a:spLocks noGrp="1"/>
          </p:cNvSpPr>
          <p:nvPr>
            <p:ph type="body" sz="half" idx="1"/>
          </p:nvPr>
        </p:nvSpPr>
        <p:spPr>
          <a:xfrm>
            <a:off x="3810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1096963"/>
          </a:xfrm>
        </p:spPr>
        <p:txBody>
          <a:bodyPr/>
          <a:lstStyle/>
          <a:p>
            <a:r>
              <a:rPr lang="en-US"/>
              <a:t>Click to edit Master title style</a:t>
            </a:r>
          </a:p>
        </p:txBody>
      </p:sp>
      <p:sp>
        <p:nvSpPr>
          <p:cNvPr id="3" name="Table Placeholder 2"/>
          <p:cNvSpPr>
            <a:spLocks noGrp="1"/>
          </p:cNvSpPr>
          <p:nvPr>
            <p:ph type="tbl" idx="1"/>
          </p:nvPr>
        </p:nvSpPr>
        <p:spPr>
          <a:xfrm>
            <a:off x="381000" y="1828800"/>
            <a:ext cx="8458200" cy="4343400"/>
          </a:xfrm>
        </p:spPr>
        <p:txBody>
          <a:bodyPr/>
          <a:lstStyle/>
          <a:p>
            <a:pPr lvl="0"/>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1325563"/>
          </a:xfrm>
        </p:spPr>
        <p:txBody>
          <a:bodyPr/>
          <a:lstStyle>
            <a:lvl1pPr>
              <a:defRPr sz="36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1529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0"/>
            <a:ext cx="8763000" cy="1325563"/>
          </a:xfrm>
          <a:prstGeom prst="rect">
            <a:avLst/>
          </a:prstGeom>
          <a:ln>
            <a:headEnd/>
            <a:tailEnd/>
          </a:ln>
        </p:spPr>
        <p:style>
          <a:lnRef idx="2">
            <a:schemeClr val="accent3"/>
          </a:lnRef>
          <a:fillRef idx="1">
            <a:schemeClr val="lt1"/>
          </a:fillRef>
          <a:effectRef idx="0">
            <a:schemeClr val="accent3"/>
          </a:effectRef>
          <a:fontRef idx="none"/>
        </p:style>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3075" name="Rectangle 3"/>
          <p:cNvSpPr>
            <a:spLocks noGrp="1" noChangeArrowheads="1"/>
          </p:cNvSpPr>
          <p:nvPr>
            <p:ph type="body" idx="1"/>
          </p:nvPr>
        </p:nvSpPr>
        <p:spPr bwMode="auto">
          <a:xfrm>
            <a:off x="381000" y="1616229"/>
            <a:ext cx="84582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3076" name="Picture 44" descr="Border 483"/>
          <p:cNvPicPr>
            <a:picLocks noChangeAspect="1" noChangeArrowheads="1"/>
          </p:cNvPicPr>
          <p:nvPr userDrawn="1"/>
        </p:nvPicPr>
        <p:blipFill>
          <a:blip r:embed="rId15"/>
          <a:srcRect/>
          <a:stretch>
            <a:fillRect/>
          </a:stretch>
        </p:blipFill>
        <p:spPr bwMode="auto">
          <a:xfrm>
            <a:off x="0" y="1447800"/>
            <a:ext cx="9144000" cy="309563"/>
          </a:xfrm>
          <a:prstGeom prst="rect">
            <a:avLst/>
          </a:prstGeom>
          <a:noFill/>
          <a:ln w="9525">
            <a:noFill/>
            <a:miter lim="800000"/>
            <a:headEnd/>
            <a:tailEnd/>
          </a:ln>
        </p:spPr>
      </p:pic>
      <p:pic>
        <p:nvPicPr>
          <p:cNvPr id="2" name="Picture 1"/>
          <p:cNvPicPr>
            <a:picLocks noChangeAspect="1"/>
          </p:cNvPicPr>
          <p:nvPr userDrawn="1"/>
        </p:nvPicPr>
        <p:blipFill>
          <a:blip r:embed="rId16"/>
          <a:stretch>
            <a:fillRect/>
          </a:stretch>
        </p:blipFill>
        <p:spPr>
          <a:xfrm>
            <a:off x="7315200" y="6149667"/>
            <a:ext cx="1524000" cy="385542"/>
          </a:xfrm>
          <a:prstGeom prst="rect">
            <a:avLst/>
          </a:prstGeom>
        </p:spPr>
      </p:pic>
      <p:sp>
        <p:nvSpPr>
          <p:cNvPr id="7" name="TextBox 6">
            <a:extLst>
              <a:ext uri="{FF2B5EF4-FFF2-40B4-BE49-F238E27FC236}">
                <a16:creationId xmlns:a16="http://schemas.microsoft.com/office/drawing/2014/main" id="{DEC548EA-0B80-460D-B1EA-FDB98549A393}"/>
              </a:ext>
            </a:extLst>
          </p:cNvPr>
          <p:cNvSpPr txBox="1"/>
          <p:nvPr userDrawn="1"/>
        </p:nvSpPr>
        <p:spPr>
          <a:xfrm>
            <a:off x="6087468" y="6222094"/>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0-</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3" name="Picture 2" descr="ATSSA logo showing a cone within the A and safer roads save lives">
            <a:extLst>
              <a:ext uri="{FF2B5EF4-FFF2-40B4-BE49-F238E27FC236}">
                <a16:creationId xmlns:a16="http://schemas.microsoft.com/office/drawing/2014/main" id="{B7547E1F-DF40-D931-D62C-37B8A2C10CF3}"/>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cSld>
  <p:clrMap bg1="lt1" tx1="dk1" bg2="lt2" tx2="dk2" accent1="accent1" accent2="accent2" accent3="accent3" accent4="accent4" accent5="accent5" accent6="accent6" hlink="hlink" folHlink="folHlink"/>
  <p:sldLayoutIdLst>
    <p:sldLayoutId id="2147483789" r:id="rId1"/>
    <p:sldLayoutId id="2147483801"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799" r:id="rId12"/>
    <p:sldLayoutId id="2147483800" r:id="rId13"/>
  </p:sldLayoutIdLst>
  <p:txStyles>
    <p:titleStyle>
      <a:lvl1pPr algn="l" rtl="0" eaLnBrk="0" fontAlgn="base" hangingPunct="0">
        <a:spcBef>
          <a:spcPct val="0"/>
        </a:spcBef>
        <a:spcAft>
          <a:spcPct val="0"/>
        </a:spcAft>
        <a:defRPr sz="3600" b="1" i="0" baseline="0">
          <a:solidFill>
            <a:srgbClr val="008080"/>
          </a:solidFill>
          <a:effectLst/>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4000" b="1" i="1">
          <a:solidFill>
            <a:srgbClr val="CC3300"/>
          </a:solidFill>
          <a:latin typeface="Calibri" pitchFamily="34" charset="0"/>
        </a:defRPr>
      </a:lvl2pPr>
      <a:lvl3pPr algn="ctr" rtl="0" eaLnBrk="0" fontAlgn="base" hangingPunct="0">
        <a:spcBef>
          <a:spcPct val="0"/>
        </a:spcBef>
        <a:spcAft>
          <a:spcPct val="0"/>
        </a:spcAft>
        <a:defRPr sz="4000" b="1" i="1">
          <a:solidFill>
            <a:srgbClr val="CC3300"/>
          </a:solidFill>
          <a:latin typeface="Calibri" pitchFamily="34" charset="0"/>
        </a:defRPr>
      </a:lvl3pPr>
      <a:lvl4pPr algn="ctr" rtl="0" eaLnBrk="0" fontAlgn="base" hangingPunct="0">
        <a:spcBef>
          <a:spcPct val="0"/>
        </a:spcBef>
        <a:spcAft>
          <a:spcPct val="0"/>
        </a:spcAft>
        <a:defRPr sz="4000" b="1" i="1">
          <a:solidFill>
            <a:srgbClr val="CC3300"/>
          </a:solidFill>
          <a:latin typeface="Calibri" pitchFamily="34" charset="0"/>
        </a:defRPr>
      </a:lvl4pPr>
      <a:lvl5pPr algn="ctr" rtl="0" eaLnBrk="0" fontAlgn="base" hangingPunct="0">
        <a:spcBef>
          <a:spcPct val="0"/>
        </a:spcBef>
        <a:spcAft>
          <a:spcPct val="0"/>
        </a:spcAft>
        <a:defRPr sz="4000" b="1" i="1">
          <a:solidFill>
            <a:srgbClr val="CC3300"/>
          </a:solidFill>
          <a:latin typeface="Calibri" pitchFamily="34" charset="0"/>
        </a:defRPr>
      </a:lvl5pPr>
      <a:lvl6pPr marL="457200" algn="ctr" rtl="0" fontAlgn="base">
        <a:spcBef>
          <a:spcPct val="0"/>
        </a:spcBef>
        <a:spcAft>
          <a:spcPct val="0"/>
        </a:spcAft>
        <a:defRPr sz="4000" b="1" i="1">
          <a:solidFill>
            <a:srgbClr val="CC3300"/>
          </a:solidFill>
          <a:latin typeface="Verdana" pitchFamily="34" charset="0"/>
        </a:defRPr>
      </a:lvl6pPr>
      <a:lvl7pPr marL="914400" algn="ctr" rtl="0" fontAlgn="base">
        <a:spcBef>
          <a:spcPct val="0"/>
        </a:spcBef>
        <a:spcAft>
          <a:spcPct val="0"/>
        </a:spcAft>
        <a:defRPr sz="4000" b="1" i="1">
          <a:solidFill>
            <a:srgbClr val="CC3300"/>
          </a:solidFill>
          <a:latin typeface="Verdana" pitchFamily="34" charset="0"/>
        </a:defRPr>
      </a:lvl7pPr>
      <a:lvl8pPr marL="1371600" algn="ctr" rtl="0" fontAlgn="base">
        <a:spcBef>
          <a:spcPct val="0"/>
        </a:spcBef>
        <a:spcAft>
          <a:spcPct val="0"/>
        </a:spcAft>
        <a:defRPr sz="4000" b="1" i="1">
          <a:solidFill>
            <a:srgbClr val="CC3300"/>
          </a:solidFill>
          <a:latin typeface="Verdana" pitchFamily="34" charset="0"/>
        </a:defRPr>
      </a:lvl8pPr>
      <a:lvl9pPr marL="1828800" algn="ctr" rtl="0" fontAlgn="base">
        <a:spcBef>
          <a:spcPct val="0"/>
        </a:spcBef>
        <a:spcAft>
          <a:spcPct val="0"/>
        </a:spcAft>
        <a:defRPr sz="4000" b="1" i="1">
          <a:solidFill>
            <a:srgbClr val="CC3300"/>
          </a:solidFill>
          <a:latin typeface="Verdana" pitchFamily="34" charset="0"/>
        </a:defRPr>
      </a:lvl9pPr>
    </p:titleStyle>
    <p:bodyStyle>
      <a:lvl1pPr marL="2317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ea typeface="+mn-ea"/>
          <a:cs typeface="Arial" panose="020B0604020202020204" pitchFamily="34" charset="0"/>
        </a:defRPr>
      </a:lvl1pPr>
      <a:lvl2pPr marL="6826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2pPr>
      <a:lvl3pPr marL="11461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3pPr>
      <a:lvl4pPr marL="1597025" indent="-22542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4pPr>
      <a:lvl5pPr marL="2060575" indent="-231775" algn="l" rtl="0" eaLnBrk="0" fontAlgn="base" hangingPunct="0">
        <a:spcBef>
          <a:spcPct val="20000"/>
        </a:spcBef>
        <a:spcAft>
          <a:spcPct val="0"/>
        </a:spcAft>
        <a:buClr>
          <a:srgbClr val="CC3300"/>
        </a:buClr>
        <a:buSzPct val="65000"/>
        <a:buFont typeface="Wingdings" panose="05000000000000000000" pitchFamily="2" charset="2"/>
        <a:buChar char="§"/>
        <a:defRPr sz="2800">
          <a:solidFill>
            <a:schemeClr val="tx1"/>
          </a:solidFill>
          <a:latin typeface="Arial" panose="020B0604020202020204" pitchFamily="34" charset="0"/>
          <a:cs typeface="Arial" panose="020B0604020202020204" pitchFamily="34" charset="0"/>
        </a:defRPr>
      </a:lvl5pPr>
      <a:lvl6pPr marL="25146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6pPr>
      <a:lvl7pPr marL="29718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7pPr>
      <a:lvl8pPr marL="34290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8pPr>
      <a:lvl9pPr marL="3886200" indent="-228600" algn="l" rtl="0" fontAlgn="base">
        <a:spcBef>
          <a:spcPct val="20000"/>
        </a:spcBef>
        <a:spcAft>
          <a:spcPct val="0"/>
        </a:spcAft>
        <a:buClr>
          <a:srgbClr val="CC3300"/>
        </a:buClr>
        <a:buSzPct val="65000"/>
        <a:buFont typeface="Wingdings" pitchFamily="2" charset="2"/>
        <a:buChar char="u"/>
        <a:defRPr sz="3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0" y="0"/>
            <a:ext cx="9144000" cy="1295400"/>
          </a:xfrm>
          <a:prstGeom prst="rect">
            <a:avLst/>
          </a:prstGeom>
          <a:solidFill>
            <a:srgbClr val="008080"/>
          </a:solidFill>
          <a:ln w="9525">
            <a:noFill/>
            <a:miter lim="800000"/>
            <a:headEnd/>
            <a:tailEnd/>
          </a:ln>
        </p:spPr>
        <p:txBody>
          <a:bodyPr anchor="ctr"/>
          <a:lstStyle/>
          <a:p>
            <a:pPr algn="ctr">
              <a:defRPr/>
            </a:pPr>
            <a:r>
              <a:rPr lang="en-US" sz="3200" b="1" dirty="0">
                <a:solidFill>
                  <a:schemeClr val="bg1"/>
                </a:solidFill>
                <a:latin typeface="Arial" panose="020B0604020202020204" pitchFamily="34" charset="0"/>
                <a:ea typeface="+mj-ea"/>
                <a:cs typeface="+mj-cs"/>
              </a:rPr>
              <a:t>American Traffic Safety Services Association</a:t>
            </a:r>
            <a:endParaRPr lang="en-US" sz="4000" b="1" dirty="0">
              <a:solidFill>
                <a:schemeClr val="bg1"/>
              </a:solidFill>
              <a:latin typeface="Arial" panose="020B0604020202020204" pitchFamily="34" charset="0"/>
              <a:ea typeface="+mj-ea"/>
              <a:cs typeface="+mj-cs"/>
            </a:endParaRPr>
          </a:p>
        </p:txBody>
      </p:sp>
      <p:sp>
        <p:nvSpPr>
          <p:cNvPr id="9" name="Rectangle 3" descr="Work Zone Strategies"/>
          <p:cNvSpPr txBox="1">
            <a:spLocks noChangeArrowheads="1"/>
          </p:cNvSpPr>
          <p:nvPr/>
        </p:nvSpPr>
        <p:spPr bwMode="auto">
          <a:xfrm>
            <a:off x="5257800" y="1543730"/>
            <a:ext cx="3663845" cy="3618140"/>
          </a:xfrm>
          <a:prstGeom prst="rect">
            <a:avLst/>
          </a:prstGeom>
          <a:noFill/>
          <a:ln w="9525">
            <a:noFill/>
            <a:miter lim="800000"/>
            <a:headEnd/>
            <a:tailEnd/>
          </a:ln>
          <a:effectLst>
            <a:outerShdw dist="28398" dir="3806097" algn="ctr" rotWithShape="0">
              <a:schemeClr val="tx1"/>
            </a:outerShdw>
          </a:effectLst>
        </p:spPr>
        <p:txBody>
          <a:bodyPr vert="horz" wrap="square" lIns="91440" tIns="45720" rIns="91440" bIns="45720" numCol="1" anchor="ctr" anchorCtr="0" compatLnSpc="1">
            <a:prstTxWarp prst="textNoShape">
              <a:avLst/>
            </a:prstTxWarp>
            <a:noAutofit/>
          </a:bodyPr>
          <a:lstStyle/>
          <a:p>
            <a:pPr lvl="0" algn="ctr">
              <a:defRPr/>
            </a:pPr>
            <a:endParaRPr kumimoji="0" lang="en-US" sz="2800" b="0" u="none" strike="noStrike" kern="1200" cap="none" spc="0" normalizeH="0" baseline="0" noProof="0" dirty="0">
              <a:ln>
                <a:noFill/>
              </a:ln>
              <a:solidFill>
                <a:srgbClr val="008080"/>
              </a:solidFill>
              <a:effectLst/>
              <a:uLnTx/>
              <a:uFillTx/>
              <a:latin typeface="Arial" panose="020B0604020202020204" pitchFamily="34" charset="0"/>
              <a:ea typeface="+mj-ea"/>
              <a:cs typeface="+mj-cs"/>
            </a:endParaRPr>
          </a:p>
        </p:txBody>
      </p:sp>
      <p:sp>
        <p:nvSpPr>
          <p:cNvPr id="5" name="Rectangle 2">
            <a:extLst>
              <a:ext uri="{FF2B5EF4-FFF2-40B4-BE49-F238E27FC236}">
                <a16:creationId xmlns:a16="http://schemas.microsoft.com/office/drawing/2014/main" id="{1D5A2D45-23FE-4D74-A55C-555FCA4F4D85}"/>
              </a:ext>
            </a:extLst>
          </p:cNvPr>
          <p:cNvSpPr>
            <a:spLocks noGrp="1" noChangeArrowheads="1"/>
          </p:cNvSpPr>
          <p:nvPr>
            <p:ph type="title"/>
          </p:nvPr>
        </p:nvSpPr>
        <p:spPr>
          <a:xfrm>
            <a:off x="5257800" y="1905000"/>
            <a:ext cx="3886199" cy="3409270"/>
          </a:xfrm>
        </p:spPr>
        <p:txBody>
          <a:bodyPr/>
          <a:lstStyle/>
          <a:p>
            <a:pPr algn="ctr" eaLnBrk="1" hangingPunct="1">
              <a:defRPr/>
            </a:pPr>
            <a:r>
              <a:rPr lang="en-US" sz="4400" dirty="0"/>
              <a:t>Work Zone Strategies</a:t>
            </a:r>
            <a:br>
              <a:rPr lang="en-US" sz="3600" dirty="0"/>
            </a:br>
            <a:endParaRPr lang="en-US" sz="3600" dirty="0"/>
          </a:p>
        </p:txBody>
      </p:sp>
      <p:pic>
        <p:nvPicPr>
          <p:cNvPr id="10" name="Picture 9" descr="Road Work Ahead sign near drums with vehicles stopped in traffic">
            <a:extLst>
              <a:ext uri="{FF2B5EF4-FFF2-40B4-BE49-F238E27FC236}">
                <a16:creationId xmlns:a16="http://schemas.microsoft.com/office/drawing/2014/main" id="{B21ABD66-CD2D-4EB6-B27C-2D1ED7BAA8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46" y="1848530"/>
            <a:ext cx="4824187" cy="3618140"/>
          </a:xfrm>
          <a:prstGeom prst="rect">
            <a:avLst/>
          </a:prstGeom>
        </p:spPr>
      </p:pic>
      <p:sp>
        <p:nvSpPr>
          <p:cNvPr id="2" name="TextBox 1" descr="https://patch.com/pennsylvania/northwhitehall/coplay-creek-road-closed-for-repairs_345b7cce">
            <a:extLst>
              <a:ext uri="{FF2B5EF4-FFF2-40B4-BE49-F238E27FC236}">
                <a16:creationId xmlns:a16="http://schemas.microsoft.com/office/drawing/2014/main" id="{A79D96EA-0A5D-36CD-59BE-6B55D65F338D}"/>
              </a:ext>
            </a:extLst>
          </p:cNvPr>
          <p:cNvSpPr txBox="1"/>
          <p:nvPr/>
        </p:nvSpPr>
        <p:spPr>
          <a:xfrm>
            <a:off x="381000" y="5483227"/>
            <a:ext cx="5257800" cy="200055"/>
          </a:xfrm>
          <a:prstGeom prst="rect">
            <a:avLst/>
          </a:prstGeom>
          <a:noFill/>
        </p:spPr>
        <p:txBody>
          <a:bodyPr wrap="square" rtlCol="0">
            <a:spAutoFit/>
          </a:bodyPr>
          <a:lstStyle/>
          <a:p>
            <a:r>
              <a:rPr lang="en-US" sz="700" dirty="0"/>
              <a:t>https://</a:t>
            </a:r>
            <a:r>
              <a:rPr lang="en-US" sz="700" dirty="0" err="1"/>
              <a:t>patch.com</a:t>
            </a:r>
            <a:r>
              <a:rPr lang="en-US" sz="700" dirty="0"/>
              <a:t>/</a:t>
            </a:r>
            <a:r>
              <a:rPr lang="en-US" sz="700" dirty="0" err="1"/>
              <a:t>pennsylvania</a:t>
            </a:r>
            <a:r>
              <a:rPr lang="en-US" sz="700" dirty="0"/>
              <a:t>/</a:t>
            </a:r>
            <a:r>
              <a:rPr lang="en-US" sz="700" dirty="0" err="1"/>
              <a:t>northwhitehall</a:t>
            </a:r>
            <a:r>
              <a:rPr lang="en-US" sz="700" dirty="0"/>
              <a:t>/coplay-creek-road-closed-for-repairs_345b7cce</a:t>
            </a:r>
          </a:p>
        </p:txBody>
      </p:sp>
      <p:pic>
        <p:nvPicPr>
          <p:cNvPr id="3" name="Picture 2" descr="Road Work Ahead Work Sign">
            <a:extLst>
              <a:ext uri="{FF2B5EF4-FFF2-40B4-BE49-F238E27FC236}">
                <a16:creationId xmlns:a16="http://schemas.microsoft.com/office/drawing/2014/main" id="{6BB092AA-BA97-11D7-BA05-C6B6B9BC95D1}"/>
              </a:ext>
            </a:extLst>
          </p:cNvPr>
          <p:cNvPicPr>
            <a:picLocks noChangeAspect="1"/>
          </p:cNvPicPr>
          <p:nvPr/>
        </p:nvPicPr>
        <p:blipFill rotWithShape="1">
          <a:blip r:embed="rId4">
            <a:extLst>
              <a:ext uri="{BEBA8EAE-BF5A-486C-A8C5-ECC9F3942E4B}">
                <a14:imgProps xmlns:a14="http://schemas.microsoft.com/office/drawing/2010/main">
                  <a14:imgLayer r:embed="rId5">
                    <a14:imgEffect>
                      <a14:artisticBlur/>
                    </a14:imgEffect>
                  </a14:imgLayer>
                </a14:imgProps>
              </a:ext>
              <a:ext uri="{28A0092B-C50C-407E-A947-70E740481C1C}">
                <a14:useLocalDpi xmlns:a14="http://schemas.microsoft.com/office/drawing/2010/main" val="0"/>
              </a:ext>
            </a:extLst>
          </a:blip>
          <a:srcRect l="82137" t="30500" r="13125" b="65288"/>
          <a:stretch/>
        </p:blipFill>
        <p:spPr>
          <a:xfrm>
            <a:off x="4419599" y="2971800"/>
            <a:ext cx="228601" cy="152400"/>
          </a:xfrm>
          <a:prstGeom prst="rect">
            <a:avLst/>
          </a:prstGeom>
        </p:spPr>
      </p:pic>
    </p:spTree>
    <p:extLst>
      <p:ext uri="{BB962C8B-B14F-4D97-AF65-F5344CB8AC3E}">
        <p14:creationId xmlns:p14="http://schemas.microsoft.com/office/powerpoint/2010/main" val="390945937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304800" y="76200"/>
            <a:ext cx="8839200" cy="1143000"/>
          </a:xfrm>
        </p:spPr>
        <p:txBody>
          <a:bodyPr anchor="b"/>
          <a:lstStyle/>
          <a:p>
            <a:pPr eaLnBrk="1" hangingPunct="1">
              <a:defRPr/>
            </a:pPr>
            <a:r>
              <a:rPr lang="en-US" dirty="0"/>
              <a:t>Self Introductions</a:t>
            </a:r>
          </a:p>
        </p:txBody>
      </p:sp>
      <p:sp>
        <p:nvSpPr>
          <p:cNvPr id="12291" name="Rectangle 3"/>
          <p:cNvSpPr>
            <a:spLocks noChangeArrowheads="1"/>
          </p:cNvSpPr>
          <p:nvPr/>
        </p:nvSpPr>
        <p:spPr bwMode="auto">
          <a:xfrm>
            <a:off x="685800" y="1676400"/>
            <a:ext cx="3657600" cy="4572000"/>
          </a:xfrm>
          <a:prstGeom prst="rect">
            <a:avLst/>
          </a:prstGeom>
          <a:noFill/>
          <a:ln w="9525">
            <a:noFill/>
            <a:miter lim="800000"/>
            <a:headEnd/>
            <a:tailEnd/>
          </a:ln>
        </p:spPr>
        <p:txBody>
          <a:bodyPr/>
          <a:lstStyle/>
          <a:p>
            <a:pPr marL="236538" indent="-236538" eaLnBrk="0" hangingPunct="0">
              <a:spcBef>
                <a:spcPct val="20000"/>
              </a:spcBef>
              <a:buClr>
                <a:schemeClr val="tx1"/>
              </a:buClr>
              <a:buSzPct val="70000"/>
              <a:buFont typeface="Arial" panose="020B0604020202020204" pitchFamily="34" charset="0"/>
              <a:buChar char="•"/>
            </a:pPr>
            <a:r>
              <a:rPr kumimoji="1" lang="en-US" sz="2800" dirty="0">
                <a:latin typeface="Arial" panose="020B0604020202020204" pitchFamily="34" charset="0"/>
              </a:rPr>
              <a:t>Name</a:t>
            </a:r>
          </a:p>
          <a:p>
            <a:pPr marL="236538" indent="-236538" eaLnBrk="0" hangingPunct="0">
              <a:spcBef>
                <a:spcPct val="20000"/>
              </a:spcBef>
              <a:buClr>
                <a:schemeClr val="tx1"/>
              </a:buClr>
              <a:buSzPct val="70000"/>
              <a:buFont typeface="Arial" panose="020B0604020202020204" pitchFamily="34" charset="0"/>
              <a:buChar char="•"/>
            </a:pPr>
            <a:r>
              <a:rPr kumimoji="1" lang="en-US" sz="2800" dirty="0">
                <a:latin typeface="Arial" panose="020B0604020202020204" pitchFamily="34" charset="0"/>
              </a:rPr>
              <a:t>Employer</a:t>
            </a:r>
          </a:p>
          <a:p>
            <a:pPr marL="236538" indent="-236538" eaLnBrk="0" hangingPunct="0">
              <a:spcBef>
                <a:spcPct val="20000"/>
              </a:spcBef>
              <a:buClr>
                <a:schemeClr val="tx1"/>
              </a:buClr>
              <a:buSzPct val="70000"/>
              <a:buFont typeface="Arial" panose="020B0604020202020204" pitchFamily="34" charset="0"/>
              <a:buChar char="•"/>
            </a:pPr>
            <a:r>
              <a:rPr kumimoji="1" lang="en-US" sz="2800" dirty="0">
                <a:latin typeface="Arial" panose="020B0604020202020204" pitchFamily="34" charset="0"/>
              </a:rPr>
              <a:t>City and State</a:t>
            </a:r>
          </a:p>
          <a:p>
            <a:pPr marL="236538" indent="-236538" eaLnBrk="0" hangingPunct="0">
              <a:spcBef>
                <a:spcPct val="20000"/>
              </a:spcBef>
              <a:buClr>
                <a:schemeClr val="tx1"/>
              </a:buClr>
              <a:buSzPct val="70000"/>
              <a:buFont typeface="Arial" panose="020B0604020202020204" pitchFamily="34" charset="0"/>
              <a:buChar char="•"/>
            </a:pPr>
            <a:r>
              <a:rPr kumimoji="1" lang="en-US" sz="2800" dirty="0">
                <a:latin typeface="Arial" panose="020B0604020202020204" pitchFamily="34" charset="0"/>
              </a:rPr>
              <a:t>What type of work do you?</a:t>
            </a:r>
          </a:p>
          <a:p>
            <a:pPr marL="236538" indent="-236538" eaLnBrk="0" hangingPunct="0">
              <a:spcBef>
                <a:spcPct val="20000"/>
              </a:spcBef>
              <a:buClr>
                <a:schemeClr val="tx1"/>
              </a:buClr>
              <a:buSzPct val="70000"/>
              <a:buFont typeface="Arial" panose="020B0604020202020204" pitchFamily="34" charset="0"/>
              <a:buChar char="•"/>
            </a:pPr>
            <a:r>
              <a:rPr kumimoji="1" lang="en-US" sz="2800" dirty="0">
                <a:latin typeface="Arial" panose="020B0604020202020204" pitchFamily="34" charset="0"/>
              </a:rPr>
              <a:t>Why are you here?</a:t>
            </a:r>
          </a:p>
        </p:txBody>
      </p:sp>
    </p:spTree>
    <p:extLst>
      <p:ext uri="{BB962C8B-B14F-4D97-AF65-F5344CB8AC3E}">
        <p14:creationId xmlns:p14="http://schemas.microsoft.com/office/powerpoint/2010/main" val="284045728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26">
            <a:extLst>
              <a:ext uri="{FF2B5EF4-FFF2-40B4-BE49-F238E27FC236}">
                <a16:creationId xmlns:a16="http://schemas.microsoft.com/office/drawing/2014/main" id="{391EDEC9-A727-477B-8FFC-241DA3C0F66B}"/>
              </a:ext>
            </a:extLst>
          </p:cNvPr>
          <p:cNvSpPr>
            <a:spLocks noGrp="1" noChangeArrowheads="1"/>
          </p:cNvSpPr>
          <p:nvPr>
            <p:ph type="title"/>
          </p:nvPr>
        </p:nvSpPr>
        <p:spPr>
          <a:xfrm>
            <a:off x="381000" y="0"/>
            <a:ext cx="8763000" cy="1143000"/>
          </a:xfrm>
        </p:spPr>
        <p:txBody>
          <a:bodyPr/>
          <a:lstStyle/>
          <a:p>
            <a:pPr eaLnBrk="1" hangingPunct="1">
              <a:defRPr/>
            </a:pPr>
            <a:r>
              <a:rPr lang="en-US" dirty="0"/>
              <a:t>About your ATSSA Instructor</a:t>
            </a:r>
          </a:p>
        </p:txBody>
      </p:sp>
    </p:spTree>
    <p:extLst>
      <p:ext uri="{BB962C8B-B14F-4D97-AF65-F5344CB8AC3E}">
        <p14:creationId xmlns:p14="http://schemas.microsoft.com/office/powerpoint/2010/main" val="65860699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457200" y="381000"/>
            <a:ext cx="8686800" cy="585788"/>
          </a:xfrm>
        </p:spPr>
        <p:txBody>
          <a:bodyPr/>
          <a:lstStyle/>
          <a:p>
            <a:pPr eaLnBrk="1" hangingPunct="1">
              <a:defRPr/>
            </a:pPr>
            <a:r>
              <a:rPr lang="en-US" dirty="0"/>
              <a:t>Housekeeping</a:t>
            </a:r>
          </a:p>
        </p:txBody>
      </p:sp>
      <p:sp>
        <p:nvSpPr>
          <p:cNvPr id="6" name="Rectangle 3"/>
          <p:cNvSpPr txBox="1">
            <a:spLocks noChangeArrowheads="1"/>
          </p:cNvSpPr>
          <p:nvPr/>
        </p:nvSpPr>
        <p:spPr bwMode="auto">
          <a:xfrm>
            <a:off x="457200" y="1600200"/>
            <a:ext cx="5334000" cy="4876800"/>
          </a:xfrm>
          <a:prstGeom prst="rect">
            <a:avLst/>
          </a:prstGeom>
          <a:noFill/>
          <a:ln w="9525">
            <a:noFill/>
            <a:miter lim="800000"/>
            <a:headEnd/>
            <a:tailEnd/>
          </a:ln>
        </p:spPr>
        <p:txBody>
          <a:bodyPr/>
          <a:lstStyle/>
          <a:p>
            <a:pPr marL="236538" indent="-236538">
              <a:spcBef>
                <a:spcPct val="20000"/>
              </a:spcBef>
              <a:buSzPct val="90000"/>
              <a:buFont typeface="Arial" panose="020B0604020202020204" pitchFamily="34" charset="0"/>
              <a:buChar char="•"/>
              <a:defRPr/>
            </a:pPr>
            <a:r>
              <a:rPr lang="en-US" sz="2800" kern="0" dirty="0">
                <a:latin typeface="Arial" panose="020B0604020202020204" pitchFamily="34" charset="0"/>
              </a:rPr>
              <a:t>Cell phones off/silent</a:t>
            </a:r>
          </a:p>
          <a:p>
            <a:pPr marL="236538" indent="-236538">
              <a:spcBef>
                <a:spcPct val="20000"/>
              </a:spcBef>
              <a:buSzPct val="90000"/>
              <a:buFont typeface="Arial" panose="020B0604020202020204" pitchFamily="34" charset="0"/>
              <a:buChar char="•"/>
              <a:defRPr/>
            </a:pPr>
            <a:r>
              <a:rPr lang="en-US" sz="2800" kern="0" dirty="0">
                <a:latin typeface="Arial" panose="020B0604020202020204" pitchFamily="34" charset="0"/>
              </a:rPr>
              <a:t>No texting</a:t>
            </a:r>
          </a:p>
          <a:p>
            <a:pPr marL="236538" indent="-236538">
              <a:spcBef>
                <a:spcPct val="20000"/>
              </a:spcBef>
              <a:buSzPct val="90000"/>
              <a:buFont typeface="Arial" panose="020B0604020202020204" pitchFamily="34" charset="0"/>
              <a:buChar char="•"/>
              <a:defRPr/>
            </a:pPr>
            <a:r>
              <a:rPr lang="en-US" sz="2800" kern="0" dirty="0">
                <a:latin typeface="Arial" panose="020B0604020202020204" pitchFamily="34" charset="0"/>
              </a:rPr>
              <a:t>Restroom location</a:t>
            </a:r>
          </a:p>
          <a:p>
            <a:pPr marL="236538" indent="-236538">
              <a:spcBef>
                <a:spcPct val="20000"/>
              </a:spcBef>
              <a:buSzPct val="90000"/>
              <a:buFont typeface="Arial" panose="020B0604020202020204" pitchFamily="34" charset="0"/>
              <a:buChar char="•"/>
              <a:defRPr/>
            </a:pPr>
            <a:r>
              <a:rPr lang="en-US" sz="2800" kern="0" dirty="0">
                <a:latin typeface="Arial" panose="020B0604020202020204" pitchFamily="34" charset="0"/>
              </a:rPr>
              <a:t>Emergency exits</a:t>
            </a:r>
          </a:p>
          <a:p>
            <a:pPr marL="236538" indent="-236538">
              <a:spcBef>
                <a:spcPct val="20000"/>
              </a:spcBef>
              <a:buSzPct val="90000"/>
              <a:buFont typeface="Arial" panose="020B0604020202020204" pitchFamily="34" charset="0"/>
              <a:buChar char="•"/>
              <a:defRPr/>
            </a:pPr>
            <a:r>
              <a:rPr lang="en-US" sz="2800" kern="0" dirty="0">
                <a:latin typeface="Arial" panose="020B0604020202020204" pitchFamily="34" charset="0"/>
              </a:rPr>
              <a:t>10-min break every hour</a:t>
            </a:r>
          </a:p>
          <a:p>
            <a:pPr marL="236538" indent="-236538">
              <a:spcBef>
                <a:spcPct val="20000"/>
              </a:spcBef>
              <a:buSzPct val="90000"/>
              <a:buFont typeface="Arial" panose="020B0604020202020204" pitchFamily="34" charset="0"/>
              <a:buChar char="•"/>
              <a:defRPr/>
            </a:pPr>
            <a:r>
              <a:rPr lang="en-US" sz="2800" kern="0" dirty="0">
                <a:latin typeface="Arial" panose="020B0604020202020204" pitchFamily="34" charset="0"/>
              </a:rPr>
              <a:t>Lunch arrangements</a:t>
            </a:r>
          </a:p>
          <a:p>
            <a:pPr marL="236538" indent="-236538">
              <a:spcBef>
                <a:spcPct val="20000"/>
              </a:spcBef>
              <a:buSzPct val="90000"/>
              <a:buFont typeface="Arial" panose="020B0604020202020204" pitchFamily="34" charset="0"/>
              <a:buChar char="•"/>
              <a:defRPr/>
            </a:pPr>
            <a:r>
              <a:rPr lang="en-US" sz="2800" kern="0" dirty="0">
                <a:latin typeface="Arial" panose="020B0604020202020204" pitchFamily="34" charset="0"/>
              </a:rPr>
              <a:t>Ending time</a:t>
            </a:r>
          </a:p>
        </p:txBody>
      </p:sp>
    </p:spTree>
    <p:extLst>
      <p:ext uri="{BB962C8B-B14F-4D97-AF65-F5344CB8AC3E}">
        <p14:creationId xmlns:p14="http://schemas.microsoft.com/office/powerpoint/2010/main" val="331878306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3"/>
          <p:cNvSpPr>
            <a:spLocks noGrp="1" noChangeArrowheads="1"/>
          </p:cNvSpPr>
          <p:nvPr>
            <p:ph type="body" idx="1"/>
          </p:nvPr>
        </p:nvSpPr>
        <p:spPr>
          <a:xfrm>
            <a:off x="457200" y="1752600"/>
            <a:ext cx="3581400" cy="4419600"/>
          </a:xfrm>
          <a:noFill/>
        </p:spPr>
        <p:txBody>
          <a:bodyPr/>
          <a:lstStyle/>
          <a:p>
            <a:pPr eaLnBrk="1" hangingPunct="1"/>
            <a:r>
              <a:rPr lang="en-US" dirty="0">
                <a:solidFill>
                  <a:srgbClr val="000000"/>
                </a:solidFill>
              </a:rPr>
              <a:t>1.5-day course</a:t>
            </a:r>
          </a:p>
          <a:p>
            <a:pPr eaLnBrk="1" hangingPunct="1"/>
            <a:r>
              <a:rPr lang="en-US" dirty="0">
                <a:solidFill>
                  <a:srgbClr val="000000"/>
                </a:solidFill>
              </a:rPr>
              <a:t>Begins promptly at 8:00 AM </a:t>
            </a:r>
          </a:p>
          <a:p>
            <a:pPr eaLnBrk="1" hangingPunct="1"/>
            <a:r>
              <a:rPr lang="en-US" dirty="0">
                <a:solidFill>
                  <a:srgbClr val="000000"/>
                </a:solidFill>
              </a:rPr>
              <a:t>Ends tomorrow no later than Noon</a:t>
            </a:r>
            <a:endParaRPr lang="en-US" sz="4000" b="1" i="1" dirty="0">
              <a:solidFill>
                <a:srgbClr val="000000"/>
              </a:solidFill>
            </a:endParaRPr>
          </a:p>
        </p:txBody>
      </p:sp>
      <p:sp>
        <p:nvSpPr>
          <p:cNvPr id="6" name="Rectangle 2">
            <a:extLst>
              <a:ext uri="{FF2B5EF4-FFF2-40B4-BE49-F238E27FC236}">
                <a16:creationId xmlns:a16="http://schemas.microsoft.com/office/drawing/2014/main" id="{ECC9DDC7-EE06-4975-BCE2-AFFDB284BA90}"/>
              </a:ext>
            </a:extLst>
          </p:cNvPr>
          <p:cNvSpPr>
            <a:spLocks noGrp="1" noChangeArrowheads="1"/>
          </p:cNvSpPr>
          <p:nvPr>
            <p:ph type="title"/>
          </p:nvPr>
        </p:nvSpPr>
        <p:spPr>
          <a:xfrm>
            <a:off x="457200" y="381000"/>
            <a:ext cx="8686800" cy="585788"/>
          </a:xfrm>
        </p:spPr>
        <p:txBody>
          <a:bodyPr/>
          <a:lstStyle/>
          <a:p>
            <a:pPr eaLnBrk="1" hangingPunct="1">
              <a:defRPr/>
            </a:pPr>
            <a:r>
              <a:rPr lang="en-US" dirty="0"/>
              <a:t>Work Strategies Course</a:t>
            </a:r>
          </a:p>
        </p:txBody>
      </p:sp>
    </p:spTree>
    <p:extLst>
      <p:ext uri="{BB962C8B-B14F-4D97-AF65-F5344CB8AC3E}">
        <p14:creationId xmlns:p14="http://schemas.microsoft.com/office/powerpoint/2010/main" val="158380316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5362" name="Picture 7" descr="2009 MUTCD Cover image&#10;&#10;"/>
          <p:cNvPicPr>
            <a:picLocks noChangeAspect="1" noChangeArrowheads="1"/>
          </p:cNvPicPr>
          <p:nvPr/>
        </p:nvPicPr>
        <p:blipFill>
          <a:blip r:embed="rId3" cstate="print"/>
          <a:srcRect/>
          <a:stretch>
            <a:fillRect/>
          </a:stretch>
        </p:blipFill>
        <p:spPr bwMode="auto">
          <a:xfrm>
            <a:off x="609600" y="1244426"/>
            <a:ext cx="3352800" cy="4369148"/>
          </a:xfrm>
          <a:prstGeom prst="rect">
            <a:avLst/>
          </a:prstGeom>
          <a:noFill/>
          <a:ln w="9525">
            <a:noFill/>
            <a:miter lim="800000"/>
            <a:headEnd/>
            <a:tailEnd/>
          </a:ln>
        </p:spPr>
      </p:pic>
      <p:sp>
        <p:nvSpPr>
          <p:cNvPr id="15364" name="Rectangle 4"/>
          <p:cNvSpPr>
            <a:spLocks noGrp="1" noChangeArrowheads="1"/>
          </p:cNvSpPr>
          <p:nvPr>
            <p:ph type="body" sz="half" idx="1"/>
          </p:nvPr>
        </p:nvSpPr>
        <p:spPr>
          <a:xfrm>
            <a:off x="4419600" y="1282526"/>
            <a:ext cx="4267200" cy="4737274"/>
          </a:xfrm>
          <a:noFill/>
        </p:spPr>
        <p:txBody>
          <a:bodyPr lIns="92075" tIns="46038" rIns="92075" bIns="46038"/>
          <a:lstStyle/>
          <a:p>
            <a:pPr eaLnBrk="1" hangingPunct="1">
              <a:lnSpc>
                <a:spcPct val="90000"/>
              </a:lnSpc>
              <a:buClr>
                <a:srgbClr val="E23012"/>
              </a:buClr>
            </a:pPr>
            <a:r>
              <a:rPr lang="en-US" dirty="0"/>
              <a:t>Course notebook</a:t>
            </a:r>
          </a:p>
          <a:p>
            <a:pPr eaLnBrk="1" hangingPunct="1">
              <a:lnSpc>
                <a:spcPct val="90000"/>
              </a:lnSpc>
              <a:buClr>
                <a:srgbClr val="E23012"/>
              </a:buClr>
            </a:pPr>
            <a:r>
              <a:rPr lang="en-US" dirty="0"/>
              <a:t>Workshop</a:t>
            </a:r>
          </a:p>
          <a:p>
            <a:pPr eaLnBrk="1" hangingPunct="1">
              <a:lnSpc>
                <a:spcPct val="90000"/>
              </a:lnSpc>
              <a:buClr>
                <a:srgbClr val="E23012"/>
              </a:buClr>
            </a:pPr>
            <a:r>
              <a:rPr lang="en-US" dirty="0"/>
              <a:t>MUTCD (1,5,6)</a:t>
            </a:r>
          </a:p>
          <a:p>
            <a:pPr eaLnBrk="1" hangingPunct="1">
              <a:lnSpc>
                <a:spcPct val="90000"/>
              </a:lnSpc>
              <a:buClr>
                <a:srgbClr val="E23012"/>
              </a:buClr>
            </a:pPr>
            <a:r>
              <a:rPr lang="en-US" dirty="0"/>
              <a:t>Summary of Work Zone Impact Management Strategies (Maryland)</a:t>
            </a:r>
          </a:p>
          <a:p>
            <a:pPr eaLnBrk="1" hangingPunct="1">
              <a:lnSpc>
                <a:spcPct val="90000"/>
              </a:lnSpc>
              <a:buClr>
                <a:srgbClr val="E23012"/>
              </a:buClr>
            </a:pPr>
            <a:r>
              <a:rPr lang="en-US" dirty="0"/>
              <a:t>Pencil</a:t>
            </a:r>
          </a:p>
          <a:p>
            <a:pPr eaLnBrk="1" hangingPunct="1">
              <a:lnSpc>
                <a:spcPct val="90000"/>
              </a:lnSpc>
              <a:buClr>
                <a:srgbClr val="E23012"/>
              </a:buClr>
            </a:pPr>
            <a:r>
              <a:rPr lang="en-US" dirty="0"/>
              <a:t>Tent name sign</a:t>
            </a:r>
            <a:endParaRPr lang="en-US" sz="3600" dirty="0"/>
          </a:p>
        </p:txBody>
      </p:sp>
      <p:sp>
        <p:nvSpPr>
          <p:cNvPr id="3" name="Title 2">
            <a:extLst>
              <a:ext uri="{FF2B5EF4-FFF2-40B4-BE49-F238E27FC236}">
                <a16:creationId xmlns:a16="http://schemas.microsoft.com/office/drawing/2014/main" id="{BEF451B6-5293-4F6C-9231-B1A8ED3799AC}"/>
              </a:ext>
            </a:extLst>
          </p:cNvPr>
          <p:cNvSpPr>
            <a:spLocks noGrp="1"/>
          </p:cNvSpPr>
          <p:nvPr>
            <p:ph type="title"/>
          </p:nvPr>
        </p:nvSpPr>
        <p:spPr>
          <a:xfrm>
            <a:off x="266700" y="61118"/>
            <a:ext cx="8610600" cy="1096963"/>
          </a:xfrm>
        </p:spPr>
        <p:txBody>
          <a:bodyPr/>
          <a:lstStyle/>
          <a:p>
            <a:r>
              <a:rPr lang="en-US" dirty="0"/>
              <a:t>Course Materials</a:t>
            </a:r>
          </a:p>
        </p:txBody>
      </p:sp>
      <p:sp>
        <p:nvSpPr>
          <p:cNvPr id="4" name="Google Shape;74;p1">
            <a:extLst>
              <a:ext uri="{FF2B5EF4-FFF2-40B4-BE49-F238E27FC236}">
                <a16:creationId xmlns:a16="http://schemas.microsoft.com/office/drawing/2014/main" id="{9C95475C-91B1-C241-4C30-E6C40B3E4C7A}"/>
              </a:ext>
            </a:extLst>
          </p:cNvPr>
          <p:cNvSpPr/>
          <p:nvPr/>
        </p:nvSpPr>
        <p:spPr>
          <a:xfrm>
            <a:off x="2819400" y="5699919"/>
            <a:ext cx="13716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92624474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1026"/>
          <p:cNvSpPr>
            <a:spLocks noGrp="1" noChangeArrowheads="1"/>
          </p:cNvSpPr>
          <p:nvPr>
            <p:ph type="title"/>
          </p:nvPr>
        </p:nvSpPr>
        <p:spPr>
          <a:xfrm>
            <a:off x="381000" y="0"/>
            <a:ext cx="8763000" cy="1143000"/>
          </a:xfrm>
        </p:spPr>
        <p:txBody>
          <a:bodyPr/>
          <a:lstStyle/>
          <a:p>
            <a:pPr eaLnBrk="1" hangingPunct="1">
              <a:defRPr/>
            </a:pPr>
            <a:r>
              <a:rPr lang="en-US" dirty="0"/>
              <a:t>Course Schedule: DAY 1</a:t>
            </a:r>
          </a:p>
        </p:txBody>
      </p:sp>
      <p:graphicFrame>
        <p:nvGraphicFramePr>
          <p:cNvPr id="157773" name="Group 1101"/>
          <p:cNvGraphicFramePr>
            <a:graphicFrameLocks noGrp="1"/>
          </p:cNvGraphicFramePr>
          <p:nvPr>
            <p:extLst>
              <p:ext uri="{D42A27DB-BD31-4B8C-83A1-F6EECF244321}">
                <p14:modId xmlns:p14="http://schemas.microsoft.com/office/powerpoint/2010/main" val="2499335593"/>
              </p:ext>
            </p:extLst>
          </p:nvPr>
        </p:nvGraphicFramePr>
        <p:xfrm>
          <a:off x="228600" y="1706880"/>
          <a:ext cx="8763000" cy="3108960"/>
        </p:xfrm>
        <a:graphic>
          <a:graphicData uri="http://schemas.openxmlformats.org/drawingml/2006/table">
            <a:tbl>
              <a:tblPr/>
              <a:tblGrid>
                <a:gridCol w="533400">
                  <a:extLst>
                    <a:ext uri="{9D8B030D-6E8A-4147-A177-3AD203B41FA5}">
                      <a16:colId xmlns:a16="http://schemas.microsoft.com/office/drawing/2014/main" val="20000"/>
                    </a:ext>
                  </a:extLst>
                </a:gridCol>
                <a:gridCol w="8229600">
                  <a:extLst>
                    <a:ext uri="{9D8B030D-6E8A-4147-A177-3AD203B41FA5}">
                      <a16:colId xmlns:a16="http://schemas.microsoft.com/office/drawing/2014/main" val="20001"/>
                    </a:ext>
                  </a:extLst>
                </a:gridCol>
              </a:tblGrid>
              <a:tr h="171450">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2800" b="1" i="0" u="none" strike="noStrike" cap="none" normalizeH="0" baseline="0" dirty="0">
                          <a:ln>
                            <a:noFill/>
                          </a:ln>
                          <a:solidFill>
                            <a:schemeClr val="tx1"/>
                          </a:solidFill>
                          <a:effectLst/>
                          <a:latin typeface="Arial" panose="020B0604020202020204" pitchFamily="34"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2800" b="0" i="0" u="none" strike="noStrike" cap="none" normalizeH="0" baseline="0" dirty="0">
                          <a:ln>
                            <a:noFill/>
                          </a:ln>
                          <a:solidFill>
                            <a:schemeClr val="tx1"/>
                          </a:solidFill>
                          <a:effectLst/>
                          <a:latin typeface="Arial" panose="020B0604020202020204" pitchFamily="34" charset="0"/>
                        </a:rPr>
                        <a:t>Course Introduction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47307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2800" b="1" i="0" u="none" strike="noStrike" cap="none" normalizeH="0" baseline="0" dirty="0">
                          <a:ln>
                            <a:noFill/>
                          </a:ln>
                          <a:solidFill>
                            <a:schemeClr val="tx1"/>
                          </a:solidFill>
                          <a:effectLst/>
                          <a:latin typeface="Arial" panose="020B0604020202020204" pitchFamily="34"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2800" b="0" i="0" u="none" strike="noStrike" cap="none" normalizeH="0" baseline="0" dirty="0">
                          <a:ln>
                            <a:noFill/>
                          </a:ln>
                          <a:solidFill>
                            <a:schemeClr val="tx1"/>
                          </a:solidFill>
                          <a:effectLst/>
                          <a:latin typeface="Arial" panose="020B0604020202020204" pitchFamily="34" charset="0"/>
                        </a:rPr>
                        <a:t>Temporary Traffic Control (TTC) Strategies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08000">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2800" b="1" i="0" u="none" strike="noStrike" cap="none" normalizeH="0" baseline="0" dirty="0">
                          <a:ln>
                            <a:noFill/>
                          </a:ln>
                          <a:solidFill>
                            <a:schemeClr val="tx1"/>
                          </a:solidFill>
                          <a:effectLst/>
                          <a:latin typeface="Arial" panose="020B0604020202020204" pitchFamily="34"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Public Information and Outreach (PI&amp;O) Strategies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08000">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2800" b="1" i="0" u="none" strike="noStrike" cap="none" normalizeH="0" baseline="0" dirty="0">
                          <a:ln>
                            <a:noFill/>
                          </a:ln>
                          <a:solidFill>
                            <a:schemeClr val="tx1"/>
                          </a:solidFill>
                          <a:effectLst/>
                          <a:latin typeface="Arial" panose="020B0604020202020204" pitchFamily="34"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Transportation Operations (TO) Strategies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08000">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2800" b="1" i="0" u="none" strike="noStrike" cap="none" normalizeH="0" baseline="0" dirty="0">
                          <a:ln>
                            <a:noFill/>
                          </a:ln>
                          <a:solidFill>
                            <a:schemeClr val="tx1"/>
                          </a:solidFill>
                          <a:effectLst/>
                          <a:latin typeface="Arial" panose="020B0604020202020204" pitchFamily="34"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pPr>
                      <a:r>
                        <a:rPr kumimoji="0" lang="en-US" sz="2800" b="0" i="0" u="none" strike="noStrike" cap="none" normalizeH="0" baseline="0" dirty="0">
                          <a:ln>
                            <a:noFill/>
                          </a:ln>
                          <a:solidFill>
                            <a:schemeClr val="tx1"/>
                          </a:solidFill>
                          <a:effectLst/>
                          <a:latin typeface="Arial" panose="020B0604020202020204" pitchFamily="34" charset="0"/>
                        </a:rPr>
                        <a:t>Identifying &amp; Evaluating Strategies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51752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2800" b="1" i="0" u="none" strike="noStrike" cap="none" normalizeH="0" baseline="0" dirty="0">
                          <a:ln>
                            <a:noFill/>
                          </a:ln>
                          <a:solidFill>
                            <a:schemeClr val="tx1"/>
                          </a:solidFill>
                          <a:effectLst/>
                          <a:latin typeface="Arial" panose="020B0604020202020204" pitchFamily="34"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Strategy Selection Considerations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93733178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7773" name="Group 1101"/>
          <p:cNvGraphicFramePr>
            <a:graphicFrameLocks noGrp="1"/>
          </p:cNvGraphicFramePr>
          <p:nvPr>
            <p:extLst>
              <p:ext uri="{D42A27DB-BD31-4B8C-83A1-F6EECF244321}">
                <p14:modId xmlns:p14="http://schemas.microsoft.com/office/powerpoint/2010/main" val="2865124583"/>
              </p:ext>
            </p:extLst>
          </p:nvPr>
        </p:nvGraphicFramePr>
        <p:xfrm>
          <a:off x="228600" y="1768475"/>
          <a:ext cx="8763000" cy="1554480"/>
        </p:xfrm>
        <a:graphic>
          <a:graphicData uri="http://schemas.openxmlformats.org/drawingml/2006/table">
            <a:tbl>
              <a:tblPr/>
              <a:tblGrid>
                <a:gridCol w="780861">
                  <a:extLst>
                    <a:ext uri="{9D8B030D-6E8A-4147-A177-3AD203B41FA5}">
                      <a16:colId xmlns:a16="http://schemas.microsoft.com/office/drawing/2014/main" val="20000"/>
                    </a:ext>
                  </a:extLst>
                </a:gridCol>
                <a:gridCol w="7982139">
                  <a:extLst>
                    <a:ext uri="{9D8B030D-6E8A-4147-A177-3AD203B41FA5}">
                      <a16:colId xmlns:a16="http://schemas.microsoft.com/office/drawing/2014/main" val="20001"/>
                    </a:ext>
                  </a:extLst>
                </a:gridCol>
              </a:tblGrid>
              <a:tr h="51752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2800" b="1" i="0" u="none" strike="noStrike" cap="none" normalizeH="0" baseline="0" dirty="0">
                          <a:ln>
                            <a:noFill/>
                          </a:ln>
                          <a:solidFill>
                            <a:schemeClr val="tx1"/>
                          </a:solidFill>
                          <a:effectLst/>
                          <a:latin typeface="Arial" panose="020B0604020202020204" pitchFamily="34" charset="0"/>
                        </a:rPr>
                        <a:t>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Case Study (Full Closure)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51752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r>
                        <a:rPr kumimoji="0" lang="en-US" sz="2800" b="1" i="0" u="none" strike="noStrike" cap="none" normalizeH="0" baseline="0" dirty="0">
                          <a:ln>
                            <a:noFill/>
                          </a:ln>
                          <a:solidFill>
                            <a:schemeClr val="tx1"/>
                          </a:solidFill>
                          <a:effectLst/>
                          <a:latin typeface="Arial" panose="020B0604020202020204" pitchFamily="34"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Workshop</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17525">
                <a:tc>
                  <a:txBody>
                    <a:bodyPr/>
                    <a:lstStyle/>
                    <a:p>
                      <a:pPr marL="0" marR="0" lvl="0" indent="0" algn="ctr" defTabSz="914400" rtl="0" eaLnBrk="1" fontAlgn="base" latinLnBrk="0" hangingPunct="1">
                        <a:lnSpc>
                          <a:spcPct val="100000"/>
                        </a:lnSpc>
                        <a:spcBef>
                          <a:spcPct val="20000"/>
                        </a:spcBef>
                        <a:spcAft>
                          <a:spcPct val="0"/>
                        </a:spcAft>
                        <a:buClrTx/>
                        <a:buSzPct val="90000"/>
                        <a:buFontTx/>
                        <a:buNone/>
                        <a:tabLst/>
                      </a:pPr>
                      <a:endParaRPr kumimoji="0" lang="en-US" sz="2800" b="1" i="0" u="none" strike="noStrike" cap="none" normalizeH="0" baseline="0" dirty="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Pct val="90000"/>
                        <a:buFontTx/>
                        <a:buNone/>
                        <a:tabLst/>
                        <a:defRPr/>
                      </a:pPr>
                      <a:r>
                        <a:rPr kumimoji="0" lang="en-US" sz="2800" b="0" i="0" u="none" strike="noStrike" cap="none" normalizeH="0" baseline="0" dirty="0">
                          <a:ln>
                            <a:noFill/>
                          </a:ln>
                          <a:solidFill>
                            <a:schemeClr val="tx1"/>
                          </a:solidFill>
                          <a:effectLst/>
                          <a:latin typeface="Arial" panose="020B0604020202020204" pitchFamily="34" charset="0"/>
                        </a:rPr>
                        <a:t>Closing (Exam and Adjourn)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bl>
          </a:graphicData>
        </a:graphic>
      </p:graphicFrame>
      <p:sp>
        <p:nvSpPr>
          <p:cNvPr id="6" name="Rectangle 1026">
            <a:extLst>
              <a:ext uri="{FF2B5EF4-FFF2-40B4-BE49-F238E27FC236}">
                <a16:creationId xmlns:a16="http://schemas.microsoft.com/office/drawing/2014/main" id="{678F65D6-E2AB-4687-9555-460A84B7CD5A}"/>
              </a:ext>
            </a:extLst>
          </p:cNvPr>
          <p:cNvSpPr>
            <a:spLocks noGrp="1" noChangeArrowheads="1"/>
          </p:cNvSpPr>
          <p:nvPr>
            <p:ph type="title"/>
          </p:nvPr>
        </p:nvSpPr>
        <p:spPr>
          <a:xfrm>
            <a:off x="381000" y="0"/>
            <a:ext cx="8763000" cy="1143000"/>
          </a:xfrm>
        </p:spPr>
        <p:txBody>
          <a:bodyPr/>
          <a:lstStyle/>
          <a:p>
            <a:pPr eaLnBrk="1" hangingPunct="1">
              <a:defRPr/>
            </a:pPr>
            <a:r>
              <a:rPr lang="en-US" dirty="0"/>
              <a:t>Course Schedule: DAY 2 </a:t>
            </a:r>
          </a:p>
        </p:txBody>
      </p:sp>
    </p:spTree>
    <p:extLst>
      <p:ext uri="{BB962C8B-B14F-4D97-AF65-F5344CB8AC3E}">
        <p14:creationId xmlns:p14="http://schemas.microsoft.com/office/powerpoint/2010/main" val="20779619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381000" y="76200"/>
            <a:ext cx="8763000" cy="1096963"/>
          </a:xfrm>
        </p:spPr>
        <p:txBody>
          <a:bodyPr/>
          <a:lstStyle/>
          <a:p>
            <a:pPr eaLnBrk="1" hangingPunct="1">
              <a:defRPr/>
            </a:pPr>
            <a:r>
              <a:rPr lang="en-US" dirty="0"/>
              <a:t>Exam</a:t>
            </a:r>
          </a:p>
        </p:txBody>
      </p:sp>
      <p:sp>
        <p:nvSpPr>
          <p:cNvPr id="17411" name="Rectangle 3"/>
          <p:cNvSpPr>
            <a:spLocks noGrp="1" noChangeArrowheads="1"/>
          </p:cNvSpPr>
          <p:nvPr>
            <p:ph type="body" idx="1"/>
          </p:nvPr>
        </p:nvSpPr>
        <p:spPr>
          <a:xfrm>
            <a:off x="475955" y="1371600"/>
            <a:ext cx="4477045" cy="4724400"/>
          </a:xfrm>
        </p:spPr>
        <p:txBody>
          <a:bodyPr/>
          <a:lstStyle/>
          <a:p>
            <a:pPr eaLnBrk="1" hangingPunct="1">
              <a:defRPr/>
            </a:pPr>
            <a:r>
              <a:rPr lang="en-US" dirty="0"/>
              <a:t>25 multiple choice questions</a:t>
            </a:r>
          </a:p>
          <a:p>
            <a:pPr eaLnBrk="1" hangingPunct="1">
              <a:defRPr/>
            </a:pPr>
            <a:r>
              <a:rPr lang="en-US" dirty="0"/>
              <a:t>Four pts. each = 100 pts</a:t>
            </a:r>
          </a:p>
          <a:p>
            <a:pPr eaLnBrk="1" hangingPunct="1">
              <a:defRPr/>
            </a:pPr>
            <a:r>
              <a:rPr lang="en-US" dirty="0"/>
              <a:t>30 minutes</a:t>
            </a:r>
          </a:p>
          <a:p>
            <a:pPr eaLnBrk="1" hangingPunct="1">
              <a:defRPr/>
            </a:pPr>
            <a:r>
              <a:rPr lang="en-US" dirty="0"/>
              <a:t>Open book, open notes</a:t>
            </a:r>
          </a:p>
          <a:p>
            <a:pPr eaLnBrk="1" hangingPunct="1">
              <a:defRPr/>
            </a:pPr>
            <a:r>
              <a:rPr lang="en-US" dirty="0"/>
              <a:t>Passing grade = 80%</a:t>
            </a:r>
          </a:p>
        </p:txBody>
      </p:sp>
    </p:spTree>
    <p:extLst>
      <p:ext uri="{BB962C8B-B14F-4D97-AF65-F5344CB8AC3E}">
        <p14:creationId xmlns:p14="http://schemas.microsoft.com/office/powerpoint/2010/main" val="251901643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381000" y="0"/>
            <a:ext cx="8305800" cy="838200"/>
          </a:xfrm>
        </p:spPr>
        <p:txBody>
          <a:bodyPr/>
          <a:lstStyle/>
          <a:p>
            <a:pPr eaLnBrk="1" hangingPunct="1"/>
            <a:r>
              <a:rPr lang="en-US" dirty="0">
                <a:solidFill>
                  <a:srgbClr val="00ACA1"/>
                </a:solidFill>
              </a:rPr>
              <a:t>Notes</a:t>
            </a:r>
          </a:p>
        </p:txBody>
      </p:sp>
      <p:sp>
        <p:nvSpPr>
          <p:cNvPr id="35844" name="Rectangle 3"/>
          <p:cNvSpPr>
            <a:spLocks noGrp="1" noChangeArrowheads="1"/>
          </p:cNvSpPr>
          <p:nvPr>
            <p:ph type="body" idx="1"/>
          </p:nvPr>
        </p:nvSpPr>
        <p:spPr>
          <a:xfrm>
            <a:off x="685800" y="932747"/>
            <a:ext cx="8229600" cy="4992505"/>
          </a:xfrm>
        </p:spPr>
        <p:txBody>
          <a:bodyPr/>
          <a:lstStyle/>
          <a:p>
            <a:pPr eaLnBrk="1" hangingPunct="1"/>
            <a:r>
              <a:rPr lang="en-US" dirty="0"/>
              <a:t>Any opinions, findings, conclusions or recommendations expressed in this course are those of the trainer and the grantee and do not necessarily reflect the view of FHWA</a:t>
            </a:r>
          </a:p>
          <a:p>
            <a:pPr eaLnBrk="1" hangingPunct="1"/>
            <a:r>
              <a:rPr lang="en-US" dirty="0"/>
              <a:t>This course does not constitute a national standard, specification or regulation</a:t>
            </a:r>
          </a:p>
        </p:txBody>
      </p:sp>
    </p:spTree>
    <p:extLst>
      <p:ext uri="{BB962C8B-B14F-4D97-AF65-F5344CB8AC3E}">
        <p14:creationId xmlns:p14="http://schemas.microsoft.com/office/powerpoint/2010/main" val="29435104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381000" y="46038"/>
            <a:ext cx="8763000" cy="1325562"/>
          </a:xfrm>
        </p:spPr>
        <p:txBody>
          <a:bodyPr/>
          <a:lstStyle/>
          <a:p>
            <a:pPr eaLnBrk="1" hangingPunct="1">
              <a:defRPr/>
            </a:pPr>
            <a:r>
              <a:rPr lang="en-US" dirty="0"/>
              <a:t>The “Parking Lot”</a:t>
            </a:r>
          </a:p>
        </p:txBody>
      </p:sp>
      <p:sp>
        <p:nvSpPr>
          <p:cNvPr id="20483" name="Rectangle 3"/>
          <p:cNvSpPr>
            <a:spLocks noGrp="1" noChangeArrowheads="1"/>
          </p:cNvSpPr>
          <p:nvPr>
            <p:ph type="body" idx="1"/>
          </p:nvPr>
        </p:nvSpPr>
        <p:spPr>
          <a:xfrm>
            <a:off x="533400" y="1828800"/>
            <a:ext cx="4935538" cy="4267200"/>
          </a:xfrm>
        </p:spPr>
        <p:txBody>
          <a:bodyPr/>
          <a:lstStyle/>
          <a:p>
            <a:pPr eaLnBrk="1" hangingPunct="1"/>
            <a:r>
              <a:rPr lang="en-US" dirty="0"/>
              <a:t>Questions to be discussed later will be </a:t>
            </a:r>
            <a:r>
              <a:rPr lang="en-US" b="1" i="1" dirty="0">
                <a:solidFill>
                  <a:srgbClr val="000099"/>
                </a:solidFill>
              </a:rPr>
              <a:t>“parked”</a:t>
            </a:r>
            <a:r>
              <a:rPr lang="en-US" dirty="0"/>
              <a:t> until they are discussed</a:t>
            </a:r>
          </a:p>
          <a:p>
            <a:pPr eaLnBrk="1" hangingPunct="1"/>
            <a:r>
              <a:rPr lang="en-US" dirty="0"/>
              <a:t>Will review at the end to make sure they were answered </a:t>
            </a:r>
          </a:p>
        </p:txBody>
      </p:sp>
    </p:spTree>
    <p:extLst>
      <p:ext uri="{BB962C8B-B14F-4D97-AF65-F5344CB8AC3E}">
        <p14:creationId xmlns:p14="http://schemas.microsoft.com/office/powerpoint/2010/main" val="2680751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F75FD229-499E-42F5-885D-0F2BF6D732CC}"/>
              </a:ext>
            </a:extLst>
          </p:cNvPr>
          <p:cNvSpPr>
            <a:spLocks noGrp="1" noChangeArrowheads="1"/>
          </p:cNvSpPr>
          <p:nvPr>
            <p:ph type="title"/>
          </p:nvPr>
        </p:nvSpPr>
        <p:spPr>
          <a:xfrm>
            <a:off x="381000" y="0"/>
            <a:ext cx="8763000" cy="1325563"/>
          </a:xfrm>
        </p:spPr>
        <p:txBody>
          <a:bodyPr/>
          <a:lstStyle/>
          <a:p>
            <a:pPr>
              <a:defRPr/>
            </a:pPr>
            <a:r>
              <a:rPr lang="en-US" sz="3600" dirty="0"/>
              <a:t>Your Instructor</a:t>
            </a:r>
          </a:p>
        </p:txBody>
      </p:sp>
    </p:spTree>
    <p:extLst>
      <p:ext uri="{BB962C8B-B14F-4D97-AF65-F5344CB8AC3E}">
        <p14:creationId xmlns:p14="http://schemas.microsoft.com/office/powerpoint/2010/main" val="141407806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382000" cy="1417638"/>
          </a:xfrm>
        </p:spPr>
        <p:txBody>
          <a:bodyPr/>
          <a:lstStyle/>
          <a:p>
            <a:r>
              <a:rPr lang="en-US" dirty="0"/>
              <a:t>Questions</a:t>
            </a:r>
          </a:p>
        </p:txBody>
      </p:sp>
    </p:spTree>
    <p:extLst>
      <p:ext uri="{BB962C8B-B14F-4D97-AF65-F5344CB8AC3E}">
        <p14:creationId xmlns:p14="http://schemas.microsoft.com/office/powerpoint/2010/main" val="4277534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170" name="Rectangle 2" descr="Disclaimer"/>
          <p:cNvSpPr>
            <a:spLocks noGrp="1" noChangeArrowheads="1"/>
          </p:cNvSpPr>
          <p:nvPr>
            <p:ph type="title"/>
          </p:nvPr>
        </p:nvSpPr>
        <p:spPr>
          <a:xfrm>
            <a:off x="381000" y="-24847"/>
            <a:ext cx="8763000" cy="838200"/>
          </a:xfrm>
        </p:spPr>
        <p:txBody>
          <a:bodyPr/>
          <a:lstStyle/>
          <a:p>
            <a:pPr eaLnBrk="1" hangingPunct="1">
              <a:defRPr/>
            </a:pPr>
            <a:r>
              <a:rPr lang="en-US" dirty="0"/>
              <a:t>Disclaimer</a:t>
            </a:r>
          </a:p>
        </p:txBody>
      </p:sp>
      <p:sp>
        <p:nvSpPr>
          <p:cNvPr id="4" name="Google Shape;89;p3">
            <a:extLst>
              <a:ext uri="{FF2B5EF4-FFF2-40B4-BE49-F238E27FC236}">
                <a16:creationId xmlns:a16="http://schemas.microsoft.com/office/drawing/2014/main" id="{BFD699BA-8218-3A49-CEA1-B61939A5C89E}"/>
              </a:ext>
            </a:extLst>
          </p:cNvPr>
          <p:cNvSpPr txBox="1">
            <a:spLocks/>
          </p:cNvSpPr>
          <p:nvPr/>
        </p:nvSpPr>
        <p:spPr bwMode="auto">
          <a:xfrm>
            <a:off x="342900" y="990600"/>
            <a:ext cx="8458199" cy="4985059"/>
          </a:xfrm>
          <a:prstGeom prst="rect">
            <a:avLst/>
          </a:prstGeom>
          <a:noFill/>
          <a:ln w="9525">
            <a:noFill/>
            <a:miter lim="800000"/>
            <a:headEnd/>
            <a:tailEnd/>
          </a:ln>
        </p:spPr>
        <p:txBody>
          <a:bodyPr spcFirstLastPara="1" vert="horz" wrap="square" lIns="91425" tIns="45700" rIns="91425" bIns="45700" numCol="1" anchor="t" anchorCtr="0" compatLnSpc="1">
            <a:prstTxWarp prst="textNoShape">
              <a:avLst/>
            </a:prstTxWarp>
            <a:normAutofit fontScale="77500" lnSpcReduction="20000"/>
          </a:bodyPr>
          <a:lstStyle>
            <a:lvl1pPr marL="342900" indent="-342900" algn="l" rtl="0" eaLnBrk="0" fontAlgn="base" hangingPunct="0">
              <a:spcBef>
                <a:spcPct val="20000"/>
              </a:spcBef>
              <a:spcAft>
                <a:spcPct val="0"/>
              </a:spcAft>
              <a:buSzPct val="90000"/>
              <a:buBlip>
                <a:blip r:embed="rId3"/>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3"/>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3"/>
              </a:buBlip>
              <a:defRPr sz="3200">
                <a:solidFill>
                  <a:schemeClr val="tx1"/>
                </a:solidFill>
                <a:latin typeface="+mn-lt"/>
              </a:defRPr>
            </a:lvl6pPr>
            <a:lvl7pPr marL="2971800" indent="-228600" algn="l" rtl="0" fontAlgn="base">
              <a:spcBef>
                <a:spcPct val="20000"/>
              </a:spcBef>
              <a:spcAft>
                <a:spcPct val="0"/>
              </a:spcAft>
              <a:buSzPct val="90000"/>
              <a:buBlip>
                <a:blip r:embed="rId3"/>
              </a:buBlip>
              <a:defRPr sz="3200">
                <a:solidFill>
                  <a:schemeClr val="tx1"/>
                </a:solidFill>
                <a:latin typeface="+mn-lt"/>
              </a:defRPr>
            </a:lvl7pPr>
            <a:lvl8pPr marL="3429000" indent="-228600" algn="l" rtl="0" fontAlgn="base">
              <a:spcBef>
                <a:spcPct val="20000"/>
              </a:spcBef>
              <a:spcAft>
                <a:spcPct val="0"/>
              </a:spcAft>
              <a:buSzPct val="90000"/>
              <a:buBlip>
                <a:blip r:embed="rId3"/>
              </a:buBlip>
              <a:defRPr sz="3200">
                <a:solidFill>
                  <a:schemeClr val="tx1"/>
                </a:solidFill>
                <a:latin typeface="+mn-lt"/>
              </a:defRPr>
            </a:lvl8pPr>
            <a:lvl9pPr marL="3886200" indent="-228600" algn="l" rtl="0" fontAlgn="base">
              <a:spcBef>
                <a:spcPct val="20000"/>
              </a:spcBef>
              <a:spcAft>
                <a:spcPct val="0"/>
              </a:spcAft>
              <a:buSzPct val="90000"/>
              <a:buBlip>
                <a:blip r:embed="rId3"/>
              </a:buBlip>
              <a:defRPr sz="3200">
                <a:solidFill>
                  <a:schemeClr val="tx1"/>
                </a:solidFill>
                <a:latin typeface="+mn-lt"/>
              </a:defRPr>
            </a:lvl9pPr>
          </a:lstStyle>
          <a:p>
            <a:pPr marL="231775" indent="-231775">
              <a:spcBef>
                <a:spcPts val="0"/>
              </a:spcBef>
              <a:spcAft>
                <a:spcPts val="0"/>
              </a:spcAft>
              <a:buClr>
                <a:schemeClr val="dk1"/>
              </a:buClr>
              <a:buSzPct val="65000"/>
              <a:buFont typeface="Noto Sans Symbols"/>
              <a:buChar char="❑"/>
            </a:pPr>
            <a:r>
              <a:rPr lang="en-US" kern="0" dirty="0"/>
              <a:t>This material is based upon work supported by the U.S. Department of Transportation under Cooperative Agreement No. 693JJ31750002. The material was prepared by ATSSA. </a:t>
            </a:r>
          </a:p>
          <a:p>
            <a:pPr marL="231775" indent="-231775">
              <a:spcBef>
                <a:spcPts val="476"/>
              </a:spcBef>
              <a:spcAft>
                <a:spcPts val="0"/>
              </a:spcAft>
              <a:buClr>
                <a:schemeClr val="dk1"/>
              </a:buClr>
              <a:buSzPct val="65000"/>
              <a:buFont typeface="Noto Sans Symbols"/>
              <a:buChar char="❑"/>
            </a:pPr>
            <a:r>
              <a:rPr lang="en-US" kern="0" dirty="0"/>
              <a:t>Any opinions, findings and conclusions or recommendations expressed in this publication are those of the trainer and the grantee and do not necessarily reflect the view of the U.S. Department of Transportation.</a:t>
            </a:r>
          </a:p>
          <a:p>
            <a:pPr marL="231775" indent="-231775">
              <a:spcBef>
                <a:spcPts val="476"/>
              </a:spcBef>
              <a:spcAft>
                <a:spcPts val="0"/>
              </a:spcAft>
              <a:buClr>
                <a:schemeClr val="dk1"/>
              </a:buClr>
              <a:buSzPct val="65000"/>
              <a:buFont typeface="Noto Sans Symbols"/>
              <a:buChar char="❑"/>
            </a:pPr>
            <a:r>
              <a:rPr lang="en-US" kern="0" dirty="0"/>
              <a:t>This course does not constitute a national standard, specification, or regulation. The U.S. Government does not endorse products or manufacturers. Trademarks or manufacturers’ names appear in this document only because they are considered essential to the objective of the document.</a:t>
            </a:r>
          </a:p>
        </p:txBody>
      </p:sp>
    </p:spTree>
    <p:extLst>
      <p:ext uri="{BB962C8B-B14F-4D97-AF65-F5344CB8AC3E}">
        <p14:creationId xmlns:p14="http://schemas.microsoft.com/office/powerpoint/2010/main" val="2969756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2612" name="Rectangle 4"/>
          <p:cNvSpPr>
            <a:spLocks noGrp="1" noChangeArrowheads="1"/>
          </p:cNvSpPr>
          <p:nvPr>
            <p:ph type="title"/>
          </p:nvPr>
        </p:nvSpPr>
        <p:spPr>
          <a:xfrm>
            <a:off x="457200" y="0"/>
            <a:ext cx="8610600" cy="1371600"/>
          </a:xfrm>
        </p:spPr>
        <p:txBody>
          <a:bodyPr/>
          <a:lstStyle/>
          <a:p>
            <a:pPr eaLnBrk="1" hangingPunct="1">
              <a:defRPr/>
            </a:pPr>
            <a:r>
              <a:rPr lang="en-US" sz="3600" dirty="0"/>
              <a:t>Developed and Presented by</a:t>
            </a:r>
          </a:p>
        </p:txBody>
      </p:sp>
      <p:pic>
        <p:nvPicPr>
          <p:cNvPr id="3" name="Picture 2" descr="ATSSA logo showing a cone within the A and safer roads save lives">
            <a:extLst>
              <a:ext uri="{FF2B5EF4-FFF2-40B4-BE49-F238E27FC236}">
                <a16:creationId xmlns:a16="http://schemas.microsoft.com/office/drawing/2014/main" id="{9EFF4D84-969A-5A61-3E1A-D54EE07CF4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2958633"/>
            <a:ext cx="3104946" cy="940733"/>
          </a:xfrm>
          <a:prstGeom prst="rect">
            <a:avLst/>
          </a:prstGeom>
        </p:spPr>
      </p:pic>
      <p:sp>
        <p:nvSpPr>
          <p:cNvPr id="4" name="TextBox 3">
            <a:extLst>
              <a:ext uri="{FF2B5EF4-FFF2-40B4-BE49-F238E27FC236}">
                <a16:creationId xmlns:a16="http://schemas.microsoft.com/office/drawing/2014/main" id="{EBA4A543-B763-6BA2-9430-D6A6199CB584}"/>
              </a:ext>
            </a:extLst>
          </p:cNvPr>
          <p:cNvSpPr txBox="1"/>
          <p:nvPr/>
        </p:nvSpPr>
        <p:spPr>
          <a:xfrm>
            <a:off x="4267200" y="2945259"/>
            <a:ext cx="4343400" cy="954107"/>
          </a:xfrm>
          <a:prstGeom prst="rect">
            <a:avLst/>
          </a:prstGeom>
          <a:noFill/>
        </p:spPr>
        <p:txBody>
          <a:bodyPr wrap="square" rtlCol="0">
            <a:spAutoFit/>
          </a:bodyPr>
          <a:lstStyle/>
          <a:p>
            <a:r>
              <a:rPr lang="en-US" sz="2800" dirty="0"/>
              <a:t>American Traffic Safety Services Association</a:t>
            </a:r>
          </a:p>
        </p:txBody>
      </p:sp>
    </p:spTree>
    <p:extLst>
      <p:ext uri="{BB962C8B-B14F-4D97-AF65-F5344CB8AC3E}">
        <p14:creationId xmlns:p14="http://schemas.microsoft.com/office/powerpoint/2010/main" val="49860201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610600" cy="1325563"/>
          </a:xfrm>
        </p:spPr>
        <p:txBody>
          <a:bodyPr/>
          <a:lstStyle/>
          <a:p>
            <a:pPr>
              <a:defRPr/>
            </a:pPr>
            <a:r>
              <a:rPr lang="en-US" dirty="0"/>
              <a:t>About this course</a:t>
            </a:r>
          </a:p>
        </p:txBody>
      </p:sp>
      <p:sp>
        <p:nvSpPr>
          <p:cNvPr id="7171" name="Content Placeholder 2">
            <a:extLst>
              <a:ext uri="{C183D7F6-B498-43B3-948B-1728B52AA6E4}">
                <adec:decorative xmlns:adec="http://schemas.microsoft.com/office/drawing/2017/decorative" val="1"/>
              </a:ext>
            </a:extLst>
          </p:cNvPr>
          <p:cNvSpPr>
            <a:spLocks noGrp="1"/>
          </p:cNvSpPr>
          <p:nvPr>
            <p:ph idx="1"/>
          </p:nvPr>
        </p:nvSpPr>
        <p:spPr>
          <a:xfrm>
            <a:off x="4311726" y="1190932"/>
            <a:ext cx="4648164" cy="4800600"/>
          </a:xfrm>
        </p:spPr>
        <p:txBody>
          <a:bodyPr/>
          <a:lstStyle/>
          <a:p>
            <a:r>
              <a:rPr lang="en-US" dirty="0"/>
              <a:t>Based on:</a:t>
            </a:r>
          </a:p>
          <a:p>
            <a:pPr lvl="1"/>
            <a:r>
              <a:rPr lang="en-US" dirty="0"/>
              <a:t>The 2009 Manual on Uniform Traffic Control Devices (MUTCD)</a:t>
            </a:r>
          </a:p>
          <a:p>
            <a:pPr lvl="1"/>
            <a:r>
              <a:rPr lang="en-US" dirty="0"/>
              <a:t>FHWA’s “Developing Transportation Management Plans”</a:t>
            </a:r>
          </a:p>
          <a:p>
            <a:pPr lvl="1"/>
            <a:r>
              <a:rPr lang="en-US" dirty="0"/>
              <a:t>Other work zone-related publications</a:t>
            </a:r>
          </a:p>
        </p:txBody>
      </p:sp>
      <p:pic>
        <p:nvPicPr>
          <p:cNvPr id="7172" name="Picture 2" descr="2009 MUTCD cover image">
            <a:extLst>
              <a:ext uri="{C183D7F6-B498-43B3-948B-1728B52AA6E4}">
                <adec:decorative xmlns:adec="http://schemas.microsoft.com/office/drawing/2017/decorative" val="0"/>
              </a:ext>
            </a:extLst>
          </p:cNvPr>
          <p:cNvPicPr>
            <a:picLocks noChangeAspect="1" noChangeArrowheads="1"/>
          </p:cNvPicPr>
          <p:nvPr/>
        </p:nvPicPr>
        <p:blipFill>
          <a:blip r:embed="rId3" cstate="print"/>
          <a:srcRect/>
          <a:stretch>
            <a:fillRect/>
          </a:stretch>
        </p:blipFill>
        <p:spPr bwMode="auto">
          <a:xfrm>
            <a:off x="352198" y="1223589"/>
            <a:ext cx="2366963" cy="3048000"/>
          </a:xfrm>
          <a:prstGeom prst="rect">
            <a:avLst/>
          </a:prstGeom>
          <a:noFill/>
          <a:ln w="9525">
            <a:noFill/>
            <a:miter lim="800000"/>
            <a:headEnd/>
            <a:tailEnd/>
          </a:ln>
        </p:spPr>
      </p:pic>
      <p:pic>
        <p:nvPicPr>
          <p:cNvPr id="7" name="Picture 6" descr="FHWA’s “Developing Transportation Management Plans&quot; Book Cover">
            <a:extLst>
              <a:ext uri="{FF2B5EF4-FFF2-40B4-BE49-F238E27FC236}">
                <a16:creationId xmlns:a16="http://schemas.microsoft.com/office/drawing/2014/main" id="{F64E46D6-59D6-423E-AE3A-EAFA7DF7752C}"/>
              </a:ext>
            </a:extLst>
          </p:cNvPr>
          <p:cNvPicPr>
            <a:picLocks noChangeAspect="1" noChangeArrowheads="1"/>
          </p:cNvPicPr>
          <p:nvPr/>
        </p:nvPicPr>
        <p:blipFill>
          <a:blip r:embed="rId4" cstate="print"/>
          <a:srcRect l="38126" t="25000" r="36250" b="25999"/>
          <a:stretch>
            <a:fillRect/>
          </a:stretch>
        </p:blipFill>
        <p:spPr bwMode="auto">
          <a:xfrm>
            <a:off x="1967307" y="2943532"/>
            <a:ext cx="2549622" cy="3048000"/>
          </a:xfrm>
          <a:prstGeom prst="rect">
            <a:avLst/>
          </a:prstGeom>
          <a:noFill/>
          <a:ln w="9525">
            <a:noFill/>
            <a:miter lim="800000"/>
            <a:headEnd/>
            <a:tailEnd/>
          </a:ln>
        </p:spPr>
      </p:pic>
      <p:sp>
        <p:nvSpPr>
          <p:cNvPr id="3" name="Google Shape;74;p1">
            <a:extLst>
              <a:ext uri="{FF2B5EF4-FFF2-40B4-BE49-F238E27FC236}">
                <a16:creationId xmlns:a16="http://schemas.microsoft.com/office/drawing/2014/main" id="{264F65BD-6D8B-7E46-D56C-A6252C927FE3}"/>
              </a:ext>
            </a:extLst>
          </p:cNvPr>
          <p:cNvSpPr/>
          <p:nvPr/>
        </p:nvSpPr>
        <p:spPr>
          <a:xfrm>
            <a:off x="533400" y="5008470"/>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Images: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174723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610600" cy="1325563"/>
          </a:xfrm>
        </p:spPr>
        <p:txBody>
          <a:bodyPr/>
          <a:lstStyle/>
          <a:p>
            <a:pPr>
              <a:defRPr/>
            </a:pPr>
            <a:r>
              <a:rPr lang="en-US" dirty="0"/>
              <a:t>About this course</a:t>
            </a:r>
          </a:p>
        </p:txBody>
      </p:sp>
      <p:sp>
        <p:nvSpPr>
          <p:cNvPr id="8195" name="Content Placeholder 2"/>
          <p:cNvSpPr>
            <a:spLocks noGrp="1"/>
          </p:cNvSpPr>
          <p:nvPr>
            <p:ph idx="1"/>
          </p:nvPr>
        </p:nvSpPr>
        <p:spPr>
          <a:xfrm>
            <a:off x="609600" y="1325563"/>
            <a:ext cx="6477000" cy="4816642"/>
          </a:xfrm>
        </p:spPr>
        <p:txBody>
          <a:bodyPr/>
          <a:lstStyle/>
          <a:p>
            <a:r>
              <a:rPr lang="en-US" dirty="0"/>
              <a:t>Although participants are expected to be familiar with basic aspects of Temporary Traffic Control (</a:t>
            </a:r>
            <a:r>
              <a:rPr lang="en-US" dirty="0" err="1"/>
              <a:t>TTC</a:t>
            </a:r>
            <a:r>
              <a:rPr lang="en-US" dirty="0"/>
              <a:t>), </a:t>
            </a:r>
            <a:r>
              <a:rPr lang="en-US" b="1" dirty="0"/>
              <a:t>basic concepts will be reviewed</a:t>
            </a:r>
          </a:p>
          <a:p>
            <a:r>
              <a:rPr lang="en-US" dirty="0"/>
              <a:t>Provides </a:t>
            </a:r>
            <a:r>
              <a:rPr lang="en-US" b="1" dirty="0"/>
              <a:t>an approach</a:t>
            </a:r>
            <a:r>
              <a:rPr lang="en-US" dirty="0"/>
              <a:t> for the selection of an appropriate construction work zone type</a:t>
            </a:r>
          </a:p>
        </p:txBody>
      </p:sp>
    </p:spTree>
    <p:extLst>
      <p:ext uri="{BB962C8B-B14F-4D97-AF65-F5344CB8AC3E}">
        <p14:creationId xmlns:p14="http://schemas.microsoft.com/office/powerpoint/2010/main" val="488155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1173163"/>
          </a:xfrm>
        </p:spPr>
        <p:txBody>
          <a:bodyPr/>
          <a:lstStyle/>
          <a:p>
            <a:pPr>
              <a:defRPr/>
            </a:pPr>
            <a:r>
              <a:rPr lang="en-US" dirty="0"/>
              <a:t>About the “Strategies”</a:t>
            </a:r>
          </a:p>
        </p:txBody>
      </p:sp>
      <p:sp>
        <p:nvSpPr>
          <p:cNvPr id="9219" name="Content Placeholder 2"/>
          <p:cNvSpPr>
            <a:spLocks noGrp="1"/>
          </p:cNvSpPr>
          <p:nvPr>
            <p:ph idx="1"/>
          </p:nvPr>
        </p:nvSpPr>
        <p:spPr>
          <a:xfrm>
            <a:off x="484414" y="1524000"/>
            <a:ext cx="4495800" cy="4572000"/>
          </a:xfrm>
        </p:spPr>
        <p:txBody>
          <a:bodyPr/>
          <a:lstStyle/>
          <a:p>
            <a:r>
              <a:rPr lang="en-US" dirty="0"/>
              <a:t>There is a </a:t>
            </a:r>
            <a:r>
              <a:rPr lang="en-US" b="1" dirty="0"/>
              <a:t>need for guidance</a:t>
            </a:r>
            <a:r>
              <a:rPr lang="en-US" dirty="0"/>
              <a:t> on the degree of effort necessary and the strategies available when developing Transportation Management Plans (TMPs)</a:t>
            </a:r>
          </a:p>
        </p:txBody>
      </p:sp>
      <p:pic>
        <p:nvPicPr>
          <p:cNvPr id="1026" name="Picture 2" descr="Orange Detour Sign with route marker 7 sign above"/>
          <p:cNvPicPr>
            <a:picLocks noChangeAspect="1" noChangeArrowheads="1"/>
          </p:cNvPicPr>
          <p:nvPr/>
        </p:nvPicPr>
        <p:blipFill>
          <a:blip r:embed="rId3" cstate="print"/>
          <a:srcRect l="18889" t="6667" r="18889" b="10000"/>
          <a:stretch>
            <a:fillRect/>
          </a:stretch>
        </p:blipFill>
        <p:spPr bwMode="auto">
          <a:xfrm>
            <a:off x="5486400" y="1303564"/>
            <a:ext cx="2523744" cy="4506686"/>
          </a:xfrm>
          <a:prstGeom prst="rect">
            <a:avLst/>
          </a:prstGeom>
          <a:noFill/>
        </p:spPr>
      </p:pic>
      <p:sp>
        <p:nvSpPr>
          <p:cNvPr id="4" name="Google Shape;74;p1">
            <a:extLst>
              <a:ext uri="{FF2B5EF4-FFF2-40B4-BE49-F238E27FC236}">
                <a16:creationId xmlns:a16="http://schemas.microsoft.com/office/drawing/2014/main" id="{EB397307-D2AE-F755-B725-916B0E305B6F}"/>
              </a:ext>
            </a:extLst>
          </p:cNvPr>
          <p:cNvSpPr/>
          <p:nvPr/>
        </p:nvSpPr>
        <p:spPr>
          <a:xfrm>
            <a:off x="7086600" y="5859758"/>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950112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686800" cy="1096962"/>
          </a:xfrm>
        </p:spPr>
        <p:txBody>
          <a:bodyPr/>
          <a:lstStyle/>
          <a:p>
            <a:pPr>
              <a:defRPr/>
            </a:pPr>
            <a:r>
              <a:rPr lang="en-US" dirty="0"/>
              <a:t>Course Objectives</a:t>
            </a:r>
          </a:p>
        </p:txBody>
      </p:sp>
      <p:sp>
        <p:nvSpPr>
          <p:cNvPr id="10243" name="Content Placeholder 2"/>
          <p:cNvSpPr>
            <a:spLocks noGrp="1"/>
          </p:cNvSpPr>
          <p:nvPr>
            <p:ph idx="1"/>
          </p:nvPr>
        </p:nvSpPr>
        <p:spPr>
          <a:xfrm>
            <a:off x="533400" y="1676400"/>
            <a:ext cx="8305800" cy="4419600"/>
          </a:xfrm>
        </p:spPr>
        <p:txBody>
          <a:bodyPr/>
          <a:lstStyle/>
          <a:p>
            <a:r>
              <a:rPr lang="en-US" dirty="0"/>
              <a:t>To discuss various </a:t>
            </a:r>
            <a:r>
              <a:rPr lang="en-US" b="1" dirty="0"/>
              <a:t>strategies </a:t>
            </a:r>
            <a:r>
              <a:rPr lang="en-US" dirty="0"/>
              <a:t>available to work zone designers</a:t>
            </a:r>
          </a:p>
          <a:p>
            <a:r>
              <a:rPr lang="en-US" dirty="0"/>
              <a:t>To provide </a:t>
            </a:r>
            <a:r>
              <a:rPr lang="en-US" b="1" dirty="0"/>
              <a:t>guidance</a:t>
            </a:r>
            <a:r>
              <a:rPr lang="en-US" dirty="0"/>
              <a:t> to help you identify, evaluate and select work zone strategies</a:t>
            </a:r>
          </a:p>
          <a:p>
            <a:r>
              <a:rPr lang="en-US" dirty="0"/>
              <a:t>To discuss strategies as related to </a:t>
            </a:r>
            <a:r>
              <a:rPr lang="en-US" b="1" dirty="0"/>
              <a:t>Transportation Management Plans (TMPs)</a:t>
            </a:r>
          </a:p>
        </p:txBody>
      </p:sp>
    </p:spTree>
    <p:extLst>
      <p:ext uri="{BB962C8B-B14F-4D97-AF65-F5344CB8AC3E}">
        <p14:creationId xmlns:p14="http://schemas.microsoft.com/office/powerpoint/2010/main" val="1371615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1555" name="Rectangle 3"/>
          <p:cNvSpPr>
            <a:spLocks noGrp="1" noChangeArrowheads="1"/>
          </p:cNvSpPr>
          <p:nvPr>
            <p:ph type="body" idx="1"/>
          </p:nvPr>
        </p:nvSpPr>
        <p:spPr>
          <a:xfrm>
            <a:off x="457199" y="1706368"/>
            <a:ext cx="3967843" cy="4618231"/>
          </a:xfrm>
        </p:spPr>
        <p:txBody>
          <a:bodyPr/>
          <a:lstStyle/>
          <a:p>
            <a:pPr>
              <a:buClr>
                <a:srgbClr val="E23012"/>
              </a:buClr>
            </a:pPr>
            <a:r>
              <a:rPr lang="en-US" dirty="0"/>
              <a:t>Know the various work zone strategies available</a:t>
            </a:r>
          </a:p>
          <a:p>
            <a:pPr>
              <a:buClr>
                <a:srgbClr val="E23012"/>
              </a:buClr>
            </a:pPr>
            <a:r>
              <a:rPr lang="en-US" dirty="0"/>
              <a:t>Be able to;</a:t>
            </a:r>
          </a:p>
          <a:p>
            <a:pPr lvl="1">
              <a:buClr>
                <a:srgbClr val="E23012"/>
              </a:buClr>
            </a:pPr>
            <a:r>
              <a:rPr lang="en-US" dirty="0"/>
              <a:t>Identify,</a:t>
            </a:r>
          </a:p>
          <a:p>
            <a:pPr lvl="1">
              <a:buClr>
                <a:srgbClr val="E23012"/>
              </a:buClr>
            </a:pPr>
            <a:r>
              <a:rPr lang="en-US" dirty="0"/>
              <a:t>Evaluate and</a:t>
            </a:r>
          </a:p>
          <a:p>
            <a:pPr lvl="1">
              <a:buClr>
                <a:srgbClr val="E23012"/>
              </a:buClr>
            </a:pPr>
            <a:r>
              <a:rPr lang="en-US" dirty="0"/>
              <a:t>Select strategies for work zone traffic management</a:t>
            </a:r>
          </a:p>
        </p:txBody>
      </p:sp>
      <p:pic>
        <p:nvPicPr>
          <p:cNvPr id="6" name="Picture 5" descr="Road work zone message sign showing&#10;40 Minutes to End of Work Zone">
            <a:extLst>
              <a:ext uri="{FF2B5EF4-FFF2-40B4-BE49-F238E27FC236}">
                <a16:creationId xmlns:a16="http://schemas.microsoft.com/office/drawing/2014/main" id="{A86AA4B0-807D-48CF-993D-E6DEF781F5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3900" y="2362200"/>
            <a:ext cx="3967843" cy="2803942"/>
          </a:xfrm>
          <a:prstGeom prst="rect">
            <a:avLst/>
          </a:prstGeom>
        </p:spPr>
      </p:pic>
      <p:sp>
        <p:nvSpPr>
          <p:cNvPr id="2" name="Title 1">
            <a:extLst>
              <a:ext uri="{FF2B5EF4-FFF2-40B4-BE49-F238E27FC236}">
                <a16:creationId xmlns:a16="http://schemas.microsoft.com/office/drawing/2014/main" id="{764990D6-44A5-FD4F-B871-5C1E81F60B33}"/>
              </a:ext>
            </a:extLst>
          </p:cNvPr>
          <p:cNvSpPr>
            <a:spLocks noGrp="1"/>
          </p:cNvSpPr>
          <p:nvPr>
            <p:ph type="title"/>
          </p:nvPr>
        </p:nvSpPr>
        <p:spPr>
          <a:xfrm>
            <a:off x="345080" y="228600"/>
            <a:ext cx="8341720" cy="1325563"/>
          </a:xfrm>
        </p:spPr>
        <p:txBody>
          <a:bodyPr/>
          <a:lstStyle/>
          <a:p>
            <a:r>
              <a:rPr lang="en-US" dirty="0"/>
              <a:t>Upon completion,</a:t>
            </a:r>
            <a:r>
              <a:rPr lang="en-US" baseline="0" dirty="0"/>
              <a:t> you will be</a:t>
            </a:r>
            <a:r>
              <a:rPr lang="en-US" dirty="0"/>
              <a:t> able to</a:t>
            </a:r>
            <a:r>
              <a:rPr lang="en-US" baseline="0" dirty="0"/>
              <a:t>:</a:t>
            </a:r>
            <a:endParaRPr lang="en-US" dirty="0"/>
          </a:p>
        </p:txBody>
      </p:sp>
      <p:sp>
        <p:nvSpPr>
          <p:cNvPr id="3" name="Google Shape;74;p1">
            <a:extLst>
              <a:ext uri="{FF2B5EF4-FFF2-40B4-BE49-F238E27FC236}">
                <a16:creationId xmlns:a16="http://schemas.microsoft.com/office/drawing/2014/main" id="{8F1A9BCD-1575-A06E-A9A1-3B30D633325D}"/>
              </a:ext>
            </a:extLst>
          </p:cNvPr>
          <p:cNvSpPr/>
          <p:nvPr/>
        </p:nvSpPr>
        <p:spPr>
          <a:xfrm>
            <a:off x="7543800" y="5195959"/>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7150288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1555">
                                            <p:txEl>
                                              <p:pRg st="0" end="0"/>
                                            </p:txEl>
                                          </p:spTgt>
                                        </p:tgtEl>
                                        <p:attrNameLst>
                                          <p:attrName>style.visibility</p:attrName>
                                        </p:attrNameLst>
                                      </p:cBhvr>
                                      <p:to>
                                        <p:strVal val="visible"/>
                                      </p:to>
                                    </p:set>
                                    <p:anim calcmode="lin" valueType="num">
                                      <p:cBhvr additive="base">
                                        <p:cTn id="7" dur="500" fill="hold"/>
                                        <p:tgtEl>
                                          <p:spTgt spid="151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15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1555">
                                            <p:txEl>
                                              <p:pRg st="1" end="1"/>
                                            </p:txEl>
                                          </p:spTgt>
                                        </p:tgtEl>
                                        <p:attrNameLst>
                                          <p:attrName>style.visibility</p:attrName>
                                        </p:attrNameLst>
                                      </p:cBhvr>
                                      <p:to>
                                        <p:strVal val="visible"/>
                                      </p:to>
                                    </p:set>
                                    <p:anim calcmode="lin" valueType="num">
                                      <p:cBhvr additive="base">
                                        <p:cTn id="13" dur="500" fill="hold"/>
                                        <p:tgtEl>
                                          <p:spTgt spid="1515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155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51555">
                                            <p:txEl>
                                              <p:pRg st="2" end="2"/>
                                            </p:txEl>
                                          </p:spTgt>
                                        </p:tgtEl>
                                        <p:attrNameLst>
                                          <p:attrName>style.visibility</p:attrName>
                                        </p:attrNameLst>
                                      </p:cBhvr>
                                      <p:to>
                                        <p:strVal val="visible"/>
                                      </p:to>
                                    </p:set>
                                    <p:anim calcmode="lin" valueType="num">
                                      <p:cBhvr additive="base">
                                        <p:cTn id="17" dur="500" fill="hold"/>
                                        <p:tgtEl>
                                          <p:spTgt spid="15155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5155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51555">
                                            <p:txEl>
                                              <p:pRg st="3" end="3"/>
                                            </p:txEl>
                                          </p:spTgt>
                                        </p:tgtEl>
                                        <p:attrNameLst>
                                          <p:attrName>style.visibility</p:attrName>
                                        </p:attrNameLst>
                                      </p:cBhvr>
                                      <p:to>
                                        <p:strVal val="visible"/>
                                      </p:to>
                                    </p:set>
                                    <p:anim calcmode="lin" valueType="num">
                                      <p:cBhvr additive="base">
                                        <p:cTn id="21" dur="500" fill="hold"/>
                                        <p:tgtEl>
                                          <p:spTgt spid="15155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5155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51555">
                                            <p:txEl>
                                              <p:pRg st="4" end="4"/>
                                            </p:txEl>
                                          </p:spTgt>
                                        </p:tgtEl>
                                        <p:attrNameLst>
                                          <p:attrName>style.visibility</p:attrName>
                                        </p:attrNameLst>
                                      </p:cBhvr>
                                      <p:to>
                                        <p:strVal val="visible"/>
                                      </p:to>
                                    </p:set>
                                    <p:anim calcmode="lin" valueType="num">
                                      <p:cBhvr additive="base">
                                        <p:cTn id="25" dur="500" fill="hold"/>
                                        <p:tgtEl>
                                          <p:spTgt spid="15155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155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5"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B7DB6B3B-C92D-4B69-A112-6C83896E6124}"/>
</file>

<file path=customXml/itemProps2.xml><?xml version="1.0" encoding="utf-8"?>
<ds:datastoreItem xmlns:ds="http://schemas.openxmlformats.org/officeDocument/2006/customXml" ds:itemID="{6D655C20-3ECF-4FDD-B423-F478E6FB2764}"/>
</file>

<file path=customXml/itemProps3.xml><?xml version="1.0" encoding="utf-8"?>
<ds:datastoreItem xmlns:ds="http://schemas.openxmlformats.org/officeDocument/2006/customXml" ds:itemID="{CAC3CC15-2CB0-44C2-985F-21EDB828309F}"/>
</file>

<file path=docProps/app.xml><?xml version="1.0" encoding="utf-8"?>
<Properties xmlns="http://schemas.openxmlformats.org/officeDocument/2006/extended-properties" xmlns:vt="http://schemas.openxmlformats.org/officeDocument/2006/docPropsVTypes">
  <TotalTime>15391</TotalTime>
  <Words>2120</Words>
  <Application>Microsoft Office PowerPoint</Application>
  <PresentationFormat>On-screen Show (4:3)</PresentationFormat>
  <Paragraphs>251</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Noto Sans Symbols</vt:lpstr>
      <vt:lpstr>Verdana</vt:lpstr>
      <vt:lpstr>Wingdings</vt:lpstr>
      <vt:lpstr>Default Design</vt:lpstr>
      <vt:lpstr>Work Zone Strategies </vt:lpstr>
      <vt:lpstr>Your Instructor</vt:lpstr>
      <vt:lpstr>Disclaimer</vt:lpstr>
      <vt:lpstr>Developed and Presented by</vt:lpstr>
      <vt:lpstr>About this course</vt:lpstr>
      <vt:lpstr>About this course</vt:lpstr>
      <vt:lpstr>About the “Strategies”</vt:lpstr>
      <vt:lpstr>Course Objectives</vt:lpstr>
      <vt:lpstr>Upon completion, you will be able to:</vt:lpstr>
      <vt:lpstr>Self Introductions</vt:lpstr>
      <vt:lpstr>About your ATSSA Instructor</vt:lpstr>
      <vt:lpstr>Housekeeping</vt:lpstr>
      <vt:lpstr>Work Strategies Course</vt:lpstr>
      <vt:lpstr>Course Materials</vt:lpstr>
      <vt:lpstr>Course Schedule: DAY 1</vt:lpstr>
      <vt:lpstr>Course Schedule: DAY 2 </vt:lpstr>
      <vt:lpstr>Exam</vt:lpstr>
      <vt:lpstr>Notes</vt:lpstr>
      <vt:lpstr>The “Parking Lot”</vt:lpstr>
      <vt:lpstr>Questions</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Control Technician Course</dc:title>
  <dc:subject>File 1 of 3</dc:subject>
  <dc:creator>Juan M Morales, P.E</dc:creator>
  <dc:description>JM Morales &amp; Associates, 407-674-7007, www.jmmassoc.com</dc:description>
  <cp:lastModifiedBy>Tim Luttrell</cp:lastModifiedBy>
  <cp:revision>674</cp:revision>
  <dcterms:created xsi:type="dcterms:W3CDTF">2003-08-18T20:36:41Z</dcterms:created>
  <dcterms:modified xsi:type="dcterms:W3CDTF">2025-04-09T15:23:24Z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